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90" r:id="rId12"/>
    <p:sldId id="267" r:id="rId13"/>
    <p:sldId id="289"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Helios" panose="020B0604020202020204" charset="0"/>
      <p:regular r:id="rId39"/>
    </p:embeddedFont>
    <p:embeddedFont>
      <p:font typeface="Helios Bold" panose="020B0604020202020204" charset="0"/>
      <p:regular r:id="rId40"/>
    </p:embeddedFont>
    <p:embeddedFont>
      <p:font typeface="Roboto" panose="02000000000000000000" pitchFamily="2" charset="0"/>
      <p:regular r:id="rId41"/>
      <p:bold r:id="rId42"/>
      <p:italic r:id="rId43"/>
      <p:boldItalic r:id="rId44"/>
    </p:embeddedFont>
    <p:embeddedFont>
      <p:font typeface="Roboto Bold" panose="02000000000000000000" charset="0"/>
      <p:regular r:id="rId45"/>
    </p:embeddedFont>
    <p:embeddedFont>
      <p:font typeface="TT Hoves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8.sv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8.sv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8.sv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8.sv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s://tribune.com.pk/story/1163447/google-maps-shows-azad-kashmir-indian-territory-latest-gaffe" TargetMode="External"/><Relationship Id="rId1" Type="http://schemas.openxmlformats.org/officeDocument/2006/relationships/slideLayout" Target="../slideLayouts/slideLayout7.xml"/><Relationship Id="rId6" Type="http://schemas.openxmlformats.org/officeDocument/2006/relationships/hyperlink" Target="https://www.google.com/url?sa=t&amp;rct=j&amp;q=&amp;esrc=s&amp;source=web&amp;cd=&amp;cad=rja&amp;uact=8&amp;ved=2ahUKEwjap9DO9t6CAxXySPEDHZQgCaUQFnoECBAQAQ&amp;url=https%253A%252F%252Fwww.cnn.com%252F2023%252F10%252F23%252Ftech%252Fgoogle-maps-waze-israel-traffic-data%252Findex.html&amp;usg=AOvVaw2mLAkLWealR2fiZOPgDFV0&amp;opi=89978449" TargetMode="External"/><Relationship Id="rId5" Type="http://schemas.openxmlformats.org/officeDocument/2006/relationships/image" Target="../media/image10.png"/><Relationship Id="rId4" Type="http://schemas.openxmlformats.org/officeDocument/2006/relationships/hyperlink" Target="https://www.theguardian.com/commentisfree/2023/sep/30/google-antitrust-us-department-of-justice-court-case-monopol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8.sv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https://tribune.com.pk/story/1163447/google-maps-shows-azad-kashmir-indian-territory-latest-gaffe" TargetMode="External"/><Relationship Id="rId1" Type="http://schemas.openxmlformats.org/officeDocument/2006/relationships/slideLayout" Target="../slideLayouts/slideLayout7.xml"/><Relationship Id="rId6" Type="http://schemas.openxmlformats.org/officeDocument/2006/relationships/hyperlink" Target="https://www.google.com/url?sa=t&amp;rct=j&amp;q=&amp;esrc=s&amp;source=web&amp;cd=&amp;cad=rja&amp;uact=8&amp;ved=2ahUKEwjap9DO9t6CAxXySPEDHZQgCaUQFnoECBAQAQ&amp;url=https%253A%252F%252Fwww.cnn.com%252F2023%252F10%252F23%252Ftech%252Fgoogle-maps-waze-israel-traffic-data%252Findex.html&amp;usg=AOvVaw2mLAkLWealR2fiZOPgDFV0&amp;opi=89978449" TargetMode="External"/><Relationship Id="rId5" Type="http://schemas.openxmlformats.org/officeDocument/2006/relationships/image" Target="../media/image10.png"/><Relationship Id="rId4" Type="http://schemas.openxmlformats.org/officeDocument/2006/relationships/hyperlink" Target="https://www.theguardian.com/commentisfree/2023/sep/30/google-antitrust-us-department-of-justice-court-case-monopoly" TargetMode="External"/><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853" b="-10853"/>
            </a:stretch>
          </a:blipFill>
        </p:spPr>
        <p:txBody>
          <a:bodyPr/>
          <a:lstStyle/>
          <a:p>
            <a:endParaRPr lang="en-US"/>
          </a:p>
        </p:txBody>
      </p:sp>
      <p:sp>
        <p:nvSpPr>
          <p:cNvPr id="3" name="TextBox 3"/>
          <p:cNvSpPr txBox="1"/>
          <p:nvPr/>
        </p:nvSpPr>
        <p:spPr>
          <a:xfrm>
            <a:off x="2523858" y="9182100"/>
            <a:ext cx="13240284" cy="622935"/>
          </a:xfrm>
          <a:prstGeom prst="rect">
            <a:avLst/>
          </a:prstGeom>
        </p:spPr>
        <p:txBody>
          <a:bodyPr lIns="0" tIns="0" rIns="0" bIns="0" rtlCol="0" anchor="t">
            <a:spAutoFit/>
          </a:bodyPr>
          <a:lstStyle/>
          <a:p>
            <a:pPr algn="ctr">
              <a:lnSpc>
                <a:spcPts val="5040"/>
              </a:lnSpc>
            </a:pPr>
            <a:r>
              <a:rPr lang="en-US" sz="3600" spc="183">
                <a:solidFill>
                  <a:srgbClr val="FFFFFF"/>
                </a:solidFill>
                <a:latin typeface="Roboto"/>
              </a:rPr>
              <a:t>Your Personalized Navigation Companion</a:t>
            </a:r>
          </a:p>
        </p:txBody>
      </p:sp>
      <p:sp>
        <p:nvSpPr>
          <p:cNvPr id="4" name="AutoShape 4"/>
          <p:cNvSpPr/>
          <p:nvPr/>
        </p:nvSpPr>
        <p:spPr>
          <a:xfrm>
            <a:off x="10742903" y="5170434"/>
            <a:ext cx="0" cy="1227699"/>
          </a:xfrm>
          <a:prstGeom prst="line">
            <a:avLst/>
          </a:prstGeom>
          <a:ln w="95250" cap="flat">
            <a:solidFill>
              <a:srgbClr val="BB3933"/>
            </a:solidFill>
            <a:prstDash val="solid"/>
            <a:headEnd type="none" w="sm" len="sm"/>
            <a:tailEnd type="none" w="sm" len="sm"/>
          </a:ln>
        </p:spPr>
        <p:txBody>
          <a:bodyPr/>
          <a:lstStyle/>
          <a:p>
            <a:endParaRPr lang="en-US"/>
          </a:p>
        </p:txBody>
      </p:sp>
      <p:sp>
        <p:nvSpPr>
          <p:cNvPr id="5" name="TextBox 5"/>
          <p:cNvSpPr txBox="1"/>
          <p:nvPr/>
        </p:nvSpPr>
        <p:spPr>
          <a:xfrm>
            <a:off x="2371771" y="3521740"/>
            <a:ext cx="7657389" cy="2910144"/>
          </a:xfrm>
          <a:prstGeom prst="rect">
            <a:avLst/>
          </a:prstGeom>
        </p:spPr>
        <p:txBody>
          <a:bodyPr lIns="0" tIns="0" rIns="0" bIns="0" rtlCol="0" anchor="t">
            <a:spAutoFit/>
          </a:bodyPr>
          <a:lstStyle/>
          <a:p>
            <a:pPr>
              <a:lnSpc>
                <a:spcPts val="23745"/>
              </a:lnSpc>
            </a:pPr>
            <a:r>
              <a:rPr lang="en-US" sz="16960">
                <a:solidFill>
                  <a:srgbClr val="FFFFFF"/>
                </a:solidFill>
                <a:latin typeface="Roboto Bold"/>
              </a:rPr>
              <a:t>Dijkstra</a:t>
            </a:r>
          </a:p>
        </p:txBody>
      </p:sp>
      <p:sp>
        <p:nvSpPr>
          <p:cNvPr id="6" name="TextBox 6"/>
          <p:cNvSpPr txBox="1"/>
          <p:nvPr/>
        </p:nvSpPr>
        <p:spPr>
          <a:xfrm>
            <a:off x="11456646" y="4088892"/>
            <a:ext cx="4459583" cy="2309242"/>
          </a:xfrm>
          <a:prstGeom prst="rect">
            <a:avLst/>
          </a:prstGeom>
        </p:spPr>
        <p:txBody>
          <a:bodyPr lIns="0" tIns="0" rIns="0" bIns="0" rtlCol="0" anchor="t">
            <a:spAutoFit/>
          </a:bodyPr>
          <a:lstStyle/>
          <a:p>
            <a:pPr>
              <a:lnSpc>
                <a:spcPts val="8832"/>
              </a:lnSpc>
            </a:pPr>
            <a:r>
              <a:rPr lang="en-US" sz="9200">
                <a:solidFill>
                  <a:srgbClr val="BB3933"/>
                </a:solidFill>
                <a:latin typeface="Roboto Bold"/>
              </a:rPr>
              <a:t>The Explorer</a:t>
            </a:r>
          </a:p>
        </p:txBody>
      </p:sp>
      <p:sp>
        <p:nvSpPr>
          <p:cNvPr id="7" name="AutoShape 7"/>
          <p:cNvSpPr/>
          <p:nvPr/>
        </p:nvSpPr>
        <p:spPr>
          <a:xfrm>
            <a:off x="10742903" y="3942735"/>
            <a:ext cx="0" cy="1227699"/>
          </a:xfrm>
          <a:prstGeom prst="line">
            <a:avLst/>
          </a:prstGeom>
          <a:ln w="95250" cap="flat">
            <a:solidFill>
              <a:srgbClr val="BB3933"/>
            </a:solidFill>
            <a:prstDash val="solid"/>
            <a:headEnd type="none" w="sm" len="sm"/>
            <a:tailEnd type="none" w="sm" len="sm"/>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40584" y="4559928"/>
            <a:ext cx="13864" cy="1161974"/>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 name="TextBox 3"/>
          <p:cNvSpPr txBox="1"/>
          <p:nvPr/>
        </p:nvSpPr>
        <p:spPr>
          <a:xfrm>
            <a:off x="7072435" y="1019175"/>
            <a:ext cx="4143130" cy="771525"/>
          </a:xfrm>
          <a:prstGeom prst="rect">
            <a:avLst/>
          </a:prstGeom>
        </p:spPr>
        <p:txBody>
          <a:bodyPr lIns="0" tIns="0" rIns="0" bIns="0" rtlCol="0" anchor="t">
            <a:spAutoFit/>
          </a:bodyPr>
          <a:lstStyle/>
          <a:p>
            <a:pPr algn="ctr">
              <a:lnSpc>
                <a:spcPts val="6000"/>
              </a:lnSpc>
            </a:pPr>
            <a:r>
              <a:rPr lang="en-US" sz="5000">
                <a:solidFill>
                  <a:srgbClr val="000000"/>
                </a:solidFill>
                <a:latin typeface="Roboto Bold"/>
              </a:rPr>
              <a:t>Linked List</a:t>
            </a:r>
          </a:p>
        </p:txBody>
      </p:sp>
      <p:graphicFrame>
        <p:nvGraphicFramePr>
          <p:cNvPr id="4" name="Table 4"/>
          <p:cNvGraphicFramePr>
            <a:graphicFrameLocks noGrp="1"/>
          </p:cNvGraphicFramePr>
          <p:nvPr>
            <p:extLst>
              <p:ext uri="{D42A27DB-BD31-4B8C-83A1-F6EECF244321}">
                <p14:modId xmlns:p14="http://schemas.microsoft.com/office/powerpoint/2010/main" val="4180424252"/>
              </p:ext>
            </p:extLst>
          </p:nvPr>
        </p:nvGraphicFramePr>
        <p:xfrm>
          <a:off x="3263941" y="3906448"/>
          <a:ext cx="1977796" cy="653479"/>
        </p:xfrm>
        <a:graphic>
          <a:graphicData uri="http://schemas.openxmlformats.org/drawingml/2006/table">
            <a:tbl>
              <a:tblPr/>
              <a:tblGrid>
                <a:gridCol w="1977796">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2793633583"/>
              </p:ext>
            </p:extLst>
          </p:nvPr>
        </p:nvGraphicFramePr>
        <p:xfrm>
          <a:off x="3282991" y="5721901"/>
          <a:ext cx="1936204" cy="653479"/>
        </p:xfrm>
        <a:graphic>
          <a:graphicData uri="http://schemas.openxmlformats.org/drawingml/2006/table">
            <a:tbl>
              <a:tblPr/>
              <a:tblGrid>
                <a:gridCol w="1936204">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000000"/>
                          </a:solidFill>
                          <a:latin typeface="Roboto Bold"/>
                        </a:rPr>
                        <a:t>Lasbela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6"/>
          <p:cNvGraphicFramePr>
            <a:graphicFrameLocks noGrp="1"/>
          </p:cNvGraphicFramePr>
          <p:nvPr>
            <p:extLst>
              <p:ext uri="{D42A27DB-BD31-4B8C-83A1-F6EECF244321}">
                <p14:modId xmlns:p14="http://schemas.microsoft.com/office/powerpoint/2010/main" val="3877091080"/>
              </p:ext>
            </p:extLst>
          </p:nvPr>
        </p:nvGraphicFramePr>
        <p:xfrm>
          <a:off x="3282991" y="7537049"/>
          <a:ext cx="1958746" cy="653479"/>
        </p:xfrm>
        <a:graphic>
          <a:graphicData uri="http://schemas.openxmlformats.org/drawingml/2006/table">
            <a:tbl>
              <a:tblPr/>
              <a:tblGrid>
                <a:gridCol w="1958746">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Khuzdar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sp>
        <p:nvSpPr>
          <p:cNvPr id="7" name="AutoShape 7"/>
          <p:cNvSpPr/>
          <p:nvPr/>
        </p:nvSpPr>
        <p:spPr>
          <a:xfrm flipH="1">
            <a:off x="4250109" y="6375380"/>
            <a:ext cx="4339" cy="1161669"/>
          </a:xfrm>
          <a:prstGeom prst="line">
            <a:avLst/>
          </a:prstGeom>
          <a:ln w="38100" cap="flat">
            <a:solidFill>
              <a:srgbClr val="000000"/>
            </a:solidFill>
            <a:prstDash val="solid"/>
            <a:headEnd type="none" w="sm" len="sm"/>
            <a:tailEnd type="triangle" w="lg" len="med"/>
          </a:ln>
        </p:spPr>
        <p:txBody>
          <a:bodyPr/>
          <a:lstStyle/>
          <a:p>
            <a:endParaRPr lang="en-US"/>
          </a:p>
        </p:txBody>
      </p:sp>
      <p:sp>
        <p:nvSpPr>
          <p:cNvPr id="8" name="TextBox 8"/>
          <p:cNvSpPr txBox="1"/>
          <p:nvPr/>
        </p:nvSpPr>
        <p:spPr>
          <a:xfrm>
            <a:off x="2879489" y="2796506"/>
            <a:ext cx="2741242" cy="371475"/>
          </a:xfrm>
          <a:prstGeom prst="rect">
            <a:avLst/>
          </a:prstGeom>
        </p:spPr>
        <p:txBody>
          <a:bodyPr lIns="0" tIns="0" rIns="0" bIns="0" rtlCol="0" anchor="t">
            <a:spAutoFit/>
          </a:bodyPr>
          <a:lstStyle/>
          <a:p>
            <a:pPr algn="ctr">
              <a:lnSpc>
                <a:spcPts val="2880"/>
              </a:lnSpc>
            </a:pPr>
            <a:r>
              <a:rPr lang="en-US" sz="2400">
                <a:solidFill>
                  <a:srgbClr val="000000"/>
                </a:solidFill>
                <a:latin typeface="Roboto Bold"/>
              </a:rPr>
              <a:t>Karachi </a:t>
            </a:r>
            <a:r>
              <a:rPr lang="en-US" sz="2400">
                <a:solidFill>
                  <a:srgbClr val="000000"/>
                </a:solidFill>
                <a:latin typeface="Roboto"/>
              </a:rPr>
              <a:t>to </a:t>
            </a:r>
            <a:r>
              <a:rPr lang="en-US" sz="2400">
                <a:solidFill>
                  <a:srgbClr val="000000"/>
                </a:solidFill>
                <a:latin typeface="Roboto Bold"/>
              </a:rPr>
              <a:t>Khuzdar</a:t>
            </a:r>
          </a:p>
        </p:txBody>
      </p:sp>
      <p:sp>
        <p:nvSpPr>
          <p:cNvPr id="9" name="AutoShape 9"/>
          <p:cNvSpPr/>
          <p:nvPr/>
        </p:nvSpPr>
        <p:spPr>
          <a:xfrm>
            <a:off x="13632875" y="4559928"/>
            <a:ext cx="4339" cy="1161974"/>
          </a:xfrm>
          <a:prstGeom prst="line">
            <a:avLst/>
          </a:prstGeom>
          <a:ln w="38100" cap="flat">
            <a:solidFill>
              <a:srgbClr val="000000"/>
            </a:solidFill>
            <a:prstDash val="solid"/>
            <a:headEnd type="none" w="sm" len="sm"/>
            <a:tailEnd type="triangle" w="lg" len="med"/>
          </a:ln>
        </p:spPr>
        <p:txBody>
          <a:bodyPr/>
          <a:lstStyle/>
          <a:p>
            <a:endParaRPr lang="en-US"/>
          </a:p>
        </p:txBody>
      </p:sp>
      <p:graphicFrame>
        <p:nvGraphicFramePr>
          <p:cNvPr id="10" name="Table 10"/>
          <p:cNvGraphicFramePr>
            <a:graphicFrameLocks noGrp="1"/>
          </p:cNvGraphicFramePr>
          <p:nvPr>
            <p:extLst>
              <p:ext uri="{D42A27DB-BD31-4B8C-83A1-F6EECF244321}">
                <p14:modId xmlns:p14="http://schemas.microsoft.com/office/powerpoint/2010/main" val="2932485602"/>
              </p:ext>
            </p:extLst>
          </p:nvPr>
        </p:nvGraphicFramePr>
        <p:xfrm>
          <a:off x="12646707" y="3906448"/>
          <a:ext cx="1977795" cy="653479"/>
        </p:xfrm>
        <a:graphic>
          <a:graphicData uri="http://schemas.openxmlformats.org/drawingml/2006/table">
            <a:tbl>
              <a:tblPr/>
              <a:tblGrid>
                <a:gridCol w="1977795">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FFFFFF"/>
                          </a:solidFill>
                          <a:latin typeface="Roboto Bold"/>
                        </a:rPr>
                        <a:t>Thatta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graphicFrame>
        <p:nvGraphicFramePr>
          <p:cNvPr id="11" name="Table 11"/>
          <p:cNvGraphicFramePr>
            <a:graphicFrameLocks noGrp="1"/>
          </p:cNvGraphicFramePr>
          <p:nvPr>
            <p:extLst>
              <p:ext uri="{D42A27DB-BD31-4B8C-83A1-F6EECF244321}">
                <p14:modId xmlns:p14="http://schemas.microsoft.com/office/powerpoint/2010/main" val="2885426374"/>
              </p:ext>
            </p:extLst>
          </p:nvPr>
        </p:nvGraphicFramePr>
        <p:xfrm>
          <a:off x="12665758" y="5721901"/>
          <a:ext cx="1958744" cy="653479"/>
        </p:xfrm>
        <a:graphic>
          <a:graphicData uri="http://schemas.openxmlformats.org/drawingml/2006/table">
            <a:tbl>
              <a:tblPr/>
              <a:tblGrid>
                <a:gridCol w="1958744">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000000"/>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0"/>
                  </a:ext>
                </a:extLst>
              </a:tr>
            </a:tbl>
          </a:graphicData>
        </a:graphic>
      </p:graphicFrame>
      <p:graphicFrame>
        <p:nvGraphicFramePr>
          <p:cNvPr id="12" name="Table 12"/>
          <p:cNvGraphicFramePr>
            <a:graphicFrameLocks noGrp="1"/>
          </p:cNvGraphicFramePr>
          <p:nvPr>
            <p:extLst>
              <p:ext uri="{D42A27DB-BD31-4B8C-83A1-F6EECF244321}">
                <p14:modId xmlns:p14="http://schemas.microsoft.com/office/powerpoint/2010/main" val="1533868153"/>
              </p:ext>
            </p:extLst>
          </p:nvPr>
        </p:nvGraphicFramePr>
        <p:xfrm>
          <a:off x="12665757" y="7537049"/>
          <a:ext cx="1958743" cy="653479"/>
        </p:xfrm>
        <a:graphic>
          <a:graphicData uri="http://schemas.openxmlformats.org/drawingml/2006/table">
            <a:tbl>
              <a:tblPr/>
              <a:tblGrid>
                <a:gridCol w="1958743">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FFFFFF"/>
                          </a:solidFill>
                          <a:latin typeface="Roboto Bold"/>
                        </a:rPr>
                        <a:t>Lasbela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sp>
        <p:nvSpPr>
          <p:cNvPr id="13" name="AutoShape 13"/>
          <p:cNvSpPr/>
          <p:nvPr/>
        </p:nvSpPr>
        <p:spPr>
          <a:xfrm>
            <a:off x="13632875" y="6375380"/>
            <a:ext cx="1" cy="1161669"/>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4" name="TextBox 14"/>
          <p:cNvSpPr txBox="1"/>
          <p:nvPr/>
        </p:nvSpPr>
        <p:spPr>
          <a:xfrm>
            <a:off x="12262255" y="2796506"/>
            <a:ext cx="2741242" cy="371475"/>
          </a:xfrm>
          <a:prstGeom prst="rect">
            <a:avLst/>
          </a:prstGeom>
        </p:spPr>
        <p:txBody>
          <a:bodyPr lIns="0" tIns="0" rIns="0" bIns="0" rtlCol="0" anchor="t">
            <a:spAutoFit/>
          </a:bodyPr>
          <a:lstStyle/>
          <a:p>
            <a:pPr algn="ctr">
              <a:lnSpc>
                <a:spcPts val="2880"/>
              </a:lnSpc>
            </a:pPr>
            <a:r>
              <a:rPr lang="en-US" sz="2400">
                <a:solidFill>
                  <a:srgbClr val="000000"/>
                </a:solidFill>
                <a:latin typeface="Roboto Bold"/>
              </a:rPr>
              <a:t>Thatta </a:t>
            </a:r>
            <a:r>
              <a:rPr lang="en-US" sz="2400">
                <a:solidFill>
                  <a:srgbClr val="000000"/>
                </a:solidFill>
                <a:latin typeface="Roboto"/>
              </a:rPr>
              <a:t>to </a:t>
            </a:r>
            <a:r>
              <a:rPr lang="en-US" sz="2400">
                <a:solidFill>
                  <a:srgbClr val="000000"/>
                </a:solidFill>
                <a:latin typeface="Roboto Bold"/>
              </a:rPr>
              <a:t>Lasbela</a:t>
            </a:r>
          </a:p>
        </p:txBody>
      </p:sp>
      <p:sp>
        <p:nvSpPr>
          <p:cNvPr id="15" name="Freeform 15"/>
          <p:cNvSpPr/>
          <p:nvPr/>
        </p:nvSpPr>
        <p:spPr>
          <a:xfrm>
            <a:off x="7782950" y="3375468"/>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7211405" y="4202054"/>
            <a:ext cx="3865190" cy="3530600"/>
          </a:xfrm>
          <a:prstGeom prst="rect">
            <a:avLst/>
          </a:prstGeom>
        </p:spPr>
        <p:txBody>
          <a:bodyPr lIns="0" tIns="0" rIns="0" bIns="0" rtlCol="0" anchor="t">
            <a:spAutoFit/>
          </a:bodyPr>
          <a:lstStyle/>
          <a:p>
            <a:pPr algn="ctr">
              <a:lnSpc>
                <a:spcPts val="2800"/>
              </a:lnSpc>
            </a:pPr>
            <a:r>
              <a:rPr lang="en-US" sz="2000" spc="102">
                <a:solidFill>
                  <a:srgbClr val="000000"/>
                </a:solidFill>
                <a:latin typeface="Roboto"/>
              </a:rPr>
              <a:t>The path from the source vertex to the destination vertex is stored as a Singly Linked List with a head and tail pointer. This provides </a:t>
            </a:r>
            <a:r>
              <a:rPr lang="en-US" sz="2000" spc="102">
                <a:solidFill>
                  <a:srgbClr val="000000"/>
                </a:solidFill>
                <a:latin typeface="Roboto Bold"/>
              </a:rPr>
              <a:t>efficient insertion </a:t>
            </a:r>
            <a:r>
              <a:rPr lang="en-US" sz="2000" spc="102">
                <a:solidFill>
                  <a:srgbClr val="000000"/>
                </a:solidFill>
                <a:latin typeface="Roboto"/>
              </a:rPr>
              <a:t>as the shortest path is only appended from its end (tail), which provides </a:t>
            </a:r>
            <a:r>
              <a:rPr lang="en-US" sz="2000" spc="102">
                <a:solidFill>
                  <a:srgbClr val="000000"/>
                </a:solidFill>
                <a:latin typeface="Roboto Bold"/>
              </a:rPr>
              <a:t>constant time</a:t>
            </a:r>
            <a:r>
              <a:rPr lang="en-US" sz="2000" spc="102">
                <a:solidFill>
                  <a:srgbClr val="000000"/>
                </a:solidFill>
                <a:latin typeface="Roboto"/>
              </a:rPr>
              <a:t> insertion.</a:t>
            </a:r>
          </a:p>
        </p:txBody>
      </p:sp>
      <p:sp>
        <p:nvSpPr>
          <p:cNvPr id="17" name="TextBox 17"/>
          <p:cNvSpPr txBox="1"/>
          <p:nvPr/>
        </p:nvSpPr>
        <p:spPr>
          <a:xfrm>
            <a:off x="8100039" y="3502058"/>
            <a:ext cx="2286758" cy="371475"/>
          </a:xfrm>
          <a:prstGeom prst="rect">
            <a:avLst/>
          </a:prstGeom>
        </p:spPr>
        <p:txBody>
          <a:bodyPr lIns="0" tIns="0" rIns="0" bIns="0" rtlCol="0" anchor="t">
            <a:spAutoFit/>
          </a:bodyPr>
          <a:lstStyle/>
          <a:p>
            <a:pPr algn="ctr">
              <a:lnSpc>
                <a:spcPts val="2880"/>
              </a:lnSpc>
            </a:pPr>
            <a:r>
              <a:rPr lang="en-US" sz="2400">
                <a:solidFill>
                  <a:srgbClr val="000000"/>
                </a:solidFill>
                <a:latin typeface="Roboto Bold"/>
              </a:rPr>
              <a:t>Method</a:t>
            </a:r>
          </a:p>
        </p:txBody>
      </p:sp>
      <p:grpSp>
        <p:nvGrpSpPr>
          <p:cNvPr id="18" name="Group 18"/>
          <p:cNvGrpSpPr/>
          <p:nvPr/>
        </p:nvGrpSpPr>
        <p:grpSpPr>
          <a:xfrm>
            <a:off x="7947460" y="2127100"/>
            <a:ext cx="2393079" cy="76279"/>
            <a:chOff x="0" y="0"/>
            <a:chExt cx="3190772" cy="101706"/>
          </a:xfrm>
        </p:grpSpPr>
        <p:sp>
          <p:nvSpPr>
            <p:cNvPr id="19" name="Freeform 19"/>
            <p:cNvSpPr/>
            <p:nvPr/>
          </p:nvSpPr>
          <p:spPr>
            <a:xfrm>
              <a:off x="0" y="0"/>
              <a:ext cx="1595386" cy="101706"/>
            </a:xfrm>
            <a:custGeom>
              <a:avLst/>
              <a:gdLst/>
              <a:ahLst/>
              <a:cxnLst/>
              <a:rect l="l" t="t" r="r" b="b"/>
              <a:pathLst>
                <a:path w="1595386" h="101706">
                  <a:moveTo>
                    <a:pt x="0" y="0"/>
                  </a:moveTo>
                  <a:lnTo>
                    <a:pt x="1595386" y="0"/>
                  </a:lnTo>
                  <a:lnTo>
                    <a:pt x="1595386" y="101706"/>
                  </a:lnTo>
                  <a:lnTo>
                    <a:pt x="0" y="1017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a:off x="1595386" y="0"/>
              <a:ext cx="1595386" cy="101706"/>
            </a:xfrm>
            <a:custGeom>
              <a:avLst/>
              <a:gdLst/>
              <a:ahLst/>
              <a:cxnLst/>
              <a:rect l="l" t="t" r="r" b="b"/>
              <a:pathLst>
                <a:path w="1595386" h="101706">
                  <a:moveTo>
                    <a:pt x="0" y="0"/>
                  </a:moveTo>
                  <a:lnTo>
                    <a:pt x="1595386" y="0"/>
                  </a:lnTo>
                  <a:lnTo>
                    <a:pt x="1595386" y="101706"/>
                  </a:lnTo>
                  <a:lnTo>
                    <a:pt x="0" y="1017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40584" y="4559928"/>
            <a:ext cx="13864" cy="1161974"/>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 name="TextBox 3"/>
          <p:cNvSpPr txBox="1"/>
          <p:nvPr/>
        </p:nvSpPr>
        <p:spPr>
          <a:xfrm>
            <a:off x="7072435" y="1019175"/>
            <a:ext cx="4143130" cy="771525"/>
          </a:xfrm>
          <a:prstGeom prst="rect">
            <a:avLst/>
          </a:prstGeom>
        </p:spPr>
        <p:txBody>
          <a:bodyPr lIns="0" tIns="0" rIns="0" bIns="0" rtlCol="0" anchor="t">
            <a:spAutoFit/>
          </a:bodyPr>
          <a:lstStyle/>
          <a:p>
            <a:pPr algn="ctr">
              <a:lnSpc>
                <a:spcPts val="6000"/>
              </a:lnSpc>
            </a:pPr>
            <a:r>
              <a:rPr lang="en-US" sz="5000">
                <a:solidFill>
                  <a:srgbClr val="000000"/>
                </a:solidFill>
                <a:latin typeface="Roboto Bold"/>
              </a:rPr>
              <a:t>Linked List</a:t>
            </a:r>
          </a:p>
        </p:txBody>
      </p:sp>
      <p:graphicFrame>
        <p:nvGraphicFramePr>
          <p:cNvPr id="4" name="Table 4"/>
          <p:cNvGraphicFramePr>
            <a:graphicFrameLocks noGrp="1"/>
          </p:cNvGraphicFramePr>
          <p:nvPr/>
        </p:nvGraphicFramePr>
        <p:xfrm>
          <a:off x="3263941" y="3906448"/>
          <a:ext cx="1977796" cy="653479"/>
        </p:xfrm>
        <a:graphic>
          <a:graphicData uri="http://schemas.openxmlformats.org/drawingml/2006/table">
            <a:tbl>
              <a:tblPr/>
              <a:tblGrid>
                <a:gridCol w="1977796">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graphicFrame>
        <p:nvGraphicFramePr>
          <p:cNvPr id="5" name="Table 5"/>
          <p:cNvGraphicFramePr>
            <a:graphicFrameLocks noGrp="1"/>
          </p:cNvGraphicFramePr>
          <p:nvPr/>
        </p:nvGraphicFramePr>
        <p:xfrm>
          <a:off x="3282991" y="5721901"/>
          <a:ext cx="1936204" cy="653479"/>
        </p:xfrm>
        <a:graphic>
          <a:graphicData uri="http://schemas.openxmlformats.org/drawingml/2006/table">
            <a:tbl>
              <a:tblPr/>
              <a:tblGrid>
                <a:gridCol w="1936204">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000000"/>
                          </a:solidFill>
                          <a:latin typeface="Roboto Bold"/>
                        </a:rPr>
                        <a:t>Lasbela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6"/>
          <p:cNvGraphicFramePr>
            <a:graphicFrameLocks noGrp="1"/>
          </p:cNvGraphicFramePr>
          <p:nvPr/>
        </p:nvGraphicFramePr>
        <p:xfrm>
          <a:off x="3282991" y="7537049"/>
          <a:ext cx="1958746" cy="653479"/>
        </p:xfrm>
        <a:graphic>
          <a:graphicData uri="http://schemas.openxmlformats.org/drawingml/2006/table">
            <a:tbl>
              <a:tblPr/>
              <a:tblGrid>
                <a:gridCol w="1958746">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Khuzdar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sp>
        <p:nvSpPr>
          <p:cNvPr id="7" name="AutoShape 7"/>
          <p:cNvSpPr/>
          <p:nvPr/>
        </p:nvSpPr>
        <p:spPr>
          <a:xfrm flipH="1">
            <a:off x="4250109" y="6375380"/>
            <a:ext cx="4339" cy="1161669"/>
          </a:xfrm>
          <a:prstGeom prst="line">
            <a:avLst/>
          </a:prstGeom>
          <a:ln w="38100" cap="flat">
            <a:solidFill>
              <a:srgbClr val="000000"/>
            </a:solidFill>
            <a:prstDash val="solid"/>
            <a:headEnd type="none" w="sm" len="sm"/>
            <a:tailEnd type="triangle" w="lg" len="med"/>
          </a:ln>
        </p:spPr>
        <p:txBody>
          <a:bodyPr/>
          <a:lstStyle/>
          <a:p>
            <a:endParaRPr lang="en-US"/>
          </a:p>
        </p:txBody>
      </p:sp>
      <p:sp>
        <p:nvSpPr>
          <p:cNvPr id="8" name="TextBox 8"/>
          <p:cNvSpPr txBox="1"/>
          <p:nvPr/>
        </p:nvSpPr>
        <p:spPr>
          <a:xfrm>
            <a:off x="2879489" y="2796506"/>
            <a:ext cx="2741242" cy="371475"/>
          </a:xfrm>
          <a:prstGeom prst="rect">
            <a:avLst/>
          </a:prstGeom>
        </p:spPr>
        <p:txBody>
          <a:bodyPr lIns="0" tIns="0" rIns="0" bIns="0" rtlCol="0" anchor="t">
            <a:spAutoFit/>
          </a:bodyPr>
          <a:lstStyle/>
          <a:p>
            <a:pPr algn="ctr">
              <a:lnSpc>
                <a:spcPts val="2880"/>
              </a:lnSpc>
            </a:pPr>
            <a:r>
              <a:rPr lang="en-US" sz="2400">
                <a:solidFill>
                  <a:srgbClr val="000000"/>
                </a:solidFill>
                <a:latin typeface="Roboto Bold"/>
              </a:rPr>
              <a:t>Karachi </a:t>
            </a:r>
            <a:r>
              <a:rPr lang="en-US" sz="2400">
                <a:solidFill>
                  <a:srgbClr val="000000"/>
                </a:solidFill>
                <a:latin typeface="Roboto"/>
              </a:rPr>
              <a:t>to </a:t>
            </a:r>
            <a:r>
              <a:rPr lang="en-US" sz="2400">
                <a:solidFill>
                  <a:srgbClr val="000000"/>
                </a:solidFill>
                <a:latin typeface="Roboto Bold"/>
              </a:rPr>
              <a:t>Khuzdar</a:t>
            </a:r>
          </a:p>
        </p:txBody>
      </p:sp>
      <p:sp>
        <p:nvSpPr>
          <p:cNvPr id="9" name="AutoShape 9"/>
          <p:cNvSpPr/>
          <p:nvPr/>
        </p:nvSpPr>
        <p:spPr>
          <a:xfrm>
            <a:off x="13632875" y="4559928"/>
            <a:ext cx="4339" cy="1161974"/>
          </a:xfrm>
          <a:prstGeom prst="line">
            <a:avLst/>
          </a:prstGeom>
          <a:ln w="38100" cap="flat">
            <a:solidFill>
              <a:srgbClr val="000000"/>
            </a:solidFill>
            <a:prstDash val="solid"/>
            <a:headEnd type="none" w="sm" len="sm"/>
            <a:tailEnd type="triangle" w="lg" len="med"/>
          </a:ln>
        </p:spPr>
        <p:txBody>
          <a:bodyPr/>
          <a:lstStyle/>
          <a:p>
            <a:endParaRPr lang="en-US"/>
          </a:p>
        </p:txBody>
      </p:sp>
      <p:graphicFrame>
        <p:nvGraphicFramePr>
          <p:cNvPr id="10" name="Table 10"/>
          <p:cNvGraphicFramePr>
            <a:graphicFrameLocks noGrp="1"/>
          </p:cNvGraphicFramePr>
          <p:nvPr/>
        </p:nvGraphicFramePr>
        <p:xfrm>
          <a:off x="12646707" y="3906448"/>
          <a:ext cx="1977795" cy="653479"/>
        </p:xfrm>
        <a:graphic>
          <a:graphicData uri="http://schemas.openxmlformats.org/drawingml/2006/table">
            <a:tbl>
              <a:tblPr/>
              <a:tblGrid>
                <a:gridCol w="1977795">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FFFFFF"/>
                          </a:solidFill>
                          <a:latin typeface="Roboto Bold"/>
                        </a:rPr>
                        <a:t>Thatta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graphicFrame>
        <p:nvGraphicFramePr>
          <p:cNvPr id="11" name="Table 11"/>
          <p:cNvGraphicFramePr>
            <a:graphicFrameLocks noGrp="1"/>
          </p:cNvGraphicFramePr>
          <p:nvPr/>
        </p:nvGraphicFramePr>
        <p:xfrm>
          <a:off x="12665758" y="5721901"/>
          <a:ext cx="1958744" cy="653479"/>
        </p:xfrm>
        <a:graphic>
          <a:graphicData uri="http://schemas.openxmlformats.org/drawingml/2006/table">
            <a:tbl>
              <a:tblPr/>
              <a:tblGrid>
                <a:gridCol w="1958744">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000000"/>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0"/>
                  </a:ext>
                </a:extLst>
              </a:tr>
            </a:tbl>
          </a:graphicData>
        </a:graphic>
      </p:graphicFrame>
      <p:graphicFrame>
        <p:nvGraphicFramePr>
          <p:cNvPr id="12" name="Table 12"/>
          <p:cNvGraphicFramePr>
            <a:graphicFrameLocks noGrp="1"/>
          </p:cNvGraphicFramePr>
          <p:nvPr/>
        </p:nvGraphicFramePr>
        <p:xfrm>
          <a:off x="12665757" y="7537049"/>
          <a:ext cx="1958743" cy="653479"/>
        </p:xfrm>
        <a:graphic>
          <a:graphicData uri="http://schemas.openxmlformats.org/drawingml/2006/table">
            <a:tbl>
              <a:tblPr/>
              <a:tblGrid>
                <a:gridCol w="1958743">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FFFFFF"/>
                          </a:solidFill>
                          <a:latin typeface="Roboto Bold"/>
                        </a:rPr>
                        <a:t>Lasbela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sp>
        <p:nvSpPr>
          <p:cNvPr id="13" name="AutoShape 13"/>
          <p:cNvSpPr/>
          <p:nvPr/>
        </p:nvSpPr>
        <p:spPr>
          <a:xfrm>
            <a:off x="13632875" y="6375380"/>
            <a:ext cx="1" cy="1161669"/>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4" name="TextBox 14"/>
          <p:cNvSpPr txBox="1"/>
          <p:nvPr/>
        </p:nvSpPr>
        <p:spPr>
          <a:xfrm>
            <a:off x="12262255" y="2796506"/>
            <a:ext cx="2741242" cy="371475"/>
          </a:xfrm>
          <a:prstGeom prst="rect">
            <a:avLst/>
          </a:prstGeom>
        </p:spPr>
        <p:txBody>
          <a:bodyPr lIns="0" tIns="0" rIns="0" bIns="0" rtlCol="0" anchor="t">
            <a:spAutoFit/>
          </a:bodyPr>
          <a:lstStyle/>
          <a:p>
            <a:pPr algn="ctr">
              <a:lnSpc>
                <a:spcPts val="2880"/>
              </a:lnSpc>
            </a:pPr>
            <a:r>
              <a:rPr lang="en-US" sz="2400">
                <a:solidFill>
                  <a:srgbClr val="000000"/>
                </a:solidFill>
                <a:latin typeface="Roboto Bold"/>
              </a:rPr>
              <a:t>Thatta </a:t>
            </a:r>
            <a:r>
              <a:rPr lang="en-US" sz="2400">
                <a:solidFill>
                  <a:srgbClr val="000000"/>
                </a:solidFill>
                <a:latin typeface="Roboto"/>
              </a:rPr>
              <a:t>to </a:t>
            </a:r>
            <a:r>
              <a:rPr lang="en-US" sz="2400">
                <a:solidFill>
                  <a:srgbClr val="000000"/>
                </a:solidFill>
                <a:latin typeface="Roboto Bold"/>
              </a:rPr>
              <a:t>Lasbela</a:t>
            </a:r>
          </a:p>
        </p:txBody>
      </p:sp>
      <p:sp>
        <p:nvSpPr>
          <p:cNvPr id="15" name="Freeform 15"/>
          <p:cNvSpPr/>
          <p:nvPr/>
        </p:nvSpPr>
        <p:spPr>
          <a:xfrm>
            <a:off x="7782950" y="3375468"/>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7211405" y="4202054"/>
            <a:ext cx="3865190" cy="5001369"/>
          </a:xfrm>
          <a:prstGeom prst="rect">
            <a:avLst/>
          </a:prstGeom>
        </p:spPr>
        <p:txBody>
          <a:bodyPr lIns="0" tIns="0" rIns="0" bIns="0" rtlCol="0" anchor="t">
            <a:spAutoFit/>
          </a:bodyPr>
          <a:lstStyle/>
          <a:p>
            <a:pPr algn="ctr">
              <a:lnSpc>
                <a:spcPts val="2800"/>
              </a:lnSpc>
            </a:pPr>
            <a:r>
              <a:rPr lang="en-US" sz="2000" spc="102" dirty="0">
                <a:solidFill>
                  <a:srgbClr val="000000"/>
                </a:solidFill>
                <a:latin typeface="Roboto"/>
              </a:rPr>
              <a:t>Since the number of cities that constitute the path is decided at run-time, we can not implement an non-dynamic array. In case of dynamic array, space will be wasted if the initial size is set too large, and time will be wasted if set too low (because of array copying). This leaves Linked list to be the ideal choice for storing the shortest path of a vertex, </a:t>
            </a:r>
            <a:r>
              <a:rPr lang="en-US" sz="2000" spc="102" dirty="0" err="1">
                <a:solidFill>
                  <a:srgbClr val="000000"/>
                </a:solidFill>
                <a:latin typeface="Roboto"/>
              </a:rPr>
              <a:t>w.r.t.</a:t>
            </a:r>
            <a:r>
              <a:rPr lang="en-US" sz="2000" spc="102" dirty="0">
                <a:solidFill>
                  <a:srgbClr val="000000"/>
                </a:solidFill>
                <a:latin typeface="Roboto"/>
              </a:rPr>
              <a:t> a source vertex.</a:t>
            </a:r>
          </a:p>
          <a:p>
            <a:pPr algn="ctr">
              <a:lnSpc>
                <a:spcPts val="2800"/>
              </a:lnSpc>
            </a:pPr>
            <a:endParaRPr lang="en-US" sz="2000" spc="102" dirty="0">
              <a:solidFill>
                <a:srgbClr val="000000"/>
              </a:solidFill>
              <a:latin typeface="Roboto"/>
            </a:endParaRPr>
          </a:p>
        </p:txBody>
      </p:sp>
      <p:sp>
        <p:nvSpPr>
          <p:cNvPr id="17" name="TextBox 17"/>
          <p:cNvSpPr txBox="1"/>
          <p:nvPr/>
        </p:nvSpPr>
        <p:spPr>
          <a:xfrm>
            <a:off x="8100039" y="3502058"/>
            <a:ext cx="2286758" cy="355867"/>
          </a:xfrm>
          <a:prstGeom prst="rect">
            <a:avLst/>
          </a:prstGeom>
        </p:spPr>
        <p:txBody>
          <a:bodyPr lIns="0" tIns="0" rIns="0" bIns="0" rtlCol="0" anchor="t">
            <a:spAutoFit/>
          </a:bodyPr>
          <a:lstStyle/>
          <a:p>
            <a:pPr algn="ctr">
              <a:lnSpc>
                <a:spcPts val="2880"/>
              </a:lnSpc>
            </a:pPr>
            <a:r>
              <a:rPr lang="en-US" sz="2400" dirty="0">
                <a:solidFill>
                  <a:srgbClr val="000000"/>
                </a:solidFill>
                <a:latin typeface="Roboto Bold"/>
              </a:rPr>
              <a:t>Reasoning</a:t>
            </a:r>
          </a:p>
        </p:txBody>
      </p:sp>
      <p:grpSp>
        <p:nvGrpSpPr>
          <p:cNvPr id="18" name="Group 18"/>
          <p:cNvGrpSpPr/>
          <p:nvPr/>
        </p:nvGrpSpPr>
        <p:grpSpPr>
          <a:xfrm>
            <a:off x="7947460" y="2127100"/>
            <a:ext cx="2393079" cy="76279"/>
            <a:chOff x="0" y="0"/>
            <a:chExt cx="3190772" cy="101706"/>
          </a:xfrm>
        </p:grpSpPr>
        <p:sp>
          <p:nvSpPr>
            <p:cNvPr id="19" name="Freeform 19"/>
            <p:cNvSpPr/>
            <p:nvPr/>
          </p:nvSpPr>
          <p:spPr>
            <a:xfrm>
              <a:off x="0" y="0"/>
              <a:ext cx="1595386" cy="101706"/>
            </a:xfrm>
            <a:custGeom>
              <a:avLst/>
              <a:gdLst/>
              <a:ahLst/>
              <a:cxnLst/>
              <a:rect l="l" t="t" r="r" b="b"/>
              <a:pathLst>
                <a:path w="1595386" h="101706">
                  <a:moveTo>
                    <a:pt x="0" y="0"/>
                  </a:moveTo>
                  <a:lnTo>
                    <a:pt x="1595386" y="0"/>
                  </a:lnTo>
                  <a:lnTo>
                    <a:pt x="1595386" y="101706"/>
                  </a:lnTo>
                  <a:lnTo>
                    <a:pt x="0" y="1017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a:off x="1595386" y="0"/>
              <a:ext cx="1595386" cy="101706"/>
            </a:xfrm>
            <a:custGeom>
              <a:avLst/>
              <a:gdLst/>
              <a:ahLst/>
              <a:cxnLst/>
              <a:rect l="l" t="t" r="r" b="b"/>
              <a:pathLst>
                <a:path w="1595386" h="101706">
                  <a:moveTo>
                    <a:pt x="0" y="0"/>
                  </a:moveTo>
                  <a:lnTo>
                    <a:pt x="1595386" y="0"/>
                  </a:lnTo>
                  <a:lnTo>
                    <a:pt x="1595386" y="101706"/>
                  </a:lnTo>
                  <a:lnTo>
                    <a:pt x="0" y="1017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Tree>
    <p:extLst>
      <p:ext uri="{BB962C8B-B14F-4D97-AF65-F5344CB8AC3E}">
        <p14:creationId xmlns:p14="http://schemas.microsoft.com/office/powerpoint/2010/main" val="1104684538"/>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981188" cy="10287000"/>
            <a:chOff x="0" y="0"/>
            <a:chExt cx="2134237" cy="3148145"/>
          </a:xfrm>
        </p:grpSpPr>
        <p:sp>
          <p:nvSpPr>
            <p:cNvPr id="3" name="Freeform 3"/>
            <p:cNvSpPr/>
            <p:nvPr/>
          </p:nvSpPr>
          <p:spPr>
            <a:xfrm>
              <a:off x="0" y="0"/>
              <a:ext cx="2134237" cy="3148145"/>
            </a:xfrm>
            <a:custGeom>
              <a:avLst/>
              <a:gdLst/>
              <a:ahLst/>
              <a:cxnLst/>
              <a:rect l="l" t="t" r="r" b="b"/>
              <a:pathLst>
                <a:path w="2134237" h="3148145">
                  <a:moveTo>
                    <a:pt x="0" y="0"/>
                  </a:moveTo>
                  <a:lnTo>
                    <a:pt x="2134237" y="0"/>
                  </a:lnTo>
                  <a:lnTo>
                    <a:pt x="2134237" y="3148145"/>
                  </a:lnTo>
                  <a:lnTo>
                    <a:pt x="0" y="3148145"/>
                  </a:lnTo>
                  <a:close/>
                </a:path>
              </a:pathLst>
            </a:custGeom>
            <a:solidFill>
              <a:srgbClr val="BB3933"/>
            </a:solidFill>
          </p:spPr>
          <p:txBody>
            <a:bodyPr/>
            <a:lstStyle/>
            <a:p>
              <a:endParaRPr lang="en-US"/>
            </a:p>
          </p:txBody>
        </p:sp>
        <p:sp>
          <p:nvSpPr>
            <p:cNvPr id="4" name="TextBox 4"/>
            <p:cNvSpPr txBox="1"/>
            <p:nvPr/>
          </p:nvSpPr>
          <p:spPr>
            <a:xfrm>
              <a:off x="0" y="-47625"/>
              <a:ext cx="2134237" cy="3195770"/>
            </a:xfrm>
            <a:prstGeom prst="rect">
              <a:avLst/>
            </a:prstGeom>
          </p:spPr>
          <p:txBody>
            <a:bodyPr lIns="50800" tIns="50800" rIns="50800" bIns="50800" rtlCol="0" anchor="ctr"/>
            <a:lstStyle/>
            <a:p>
              <a:pPr algn="ctr">
                <a:lnSpc>
                  <a:spcPts val="3079"/>
                </a:lnSpc>
              </a:pPr>
              <a:endParaRPr/>
            </a:p>
          </p:txBody>
        </p:sp>
      </p:grpSp>
      <p:sp>
        <p:nvSpPr>
          <p:cNvPr id="5" name="AutoShape 5"/>
          <p:cNvSpPr/>
          <p:nvPr/>
        </p:nvSpPr>
        <p:spPr>
          <a:xfrm flipH="1">
            <a:off x="11340384" y="3589681"/>
            <a:ext cx="1972478" cy="1011713"/>
          </a:xfrm>
          <a:prstGeom prst="line">
            <a:avLst/>
          </a:prstGeom>
          <a:ln w="38100" cap="flat">
            <a:solidFill>
              <a:srgbClr val="000000"/>
            </a:solidFill>
            <a:prstDash val="solid"/>
            <a:headEnd type="none" w="sm" len="sm"/>
            <a:tailEnd type="triangle" w="lg" len="med"/>
          </a:ln>
        </p:spPr>
        <p:txBody>
          <a:bodyPr/>
          <a:lstStyle/>
          <a:p>
            <a:endParaRPr lang="en-US"/>
          </a:p>
        </p:txBody>
      </p:sp>
      <p:graphicFrame>
        <p:nvGraphicFramePr>
          <p:cNvPr id="6" name="Table 6"/>
          <p:cNvGraphicFramePr>
            <a:graphicFrameLocks noGrp="1"/>
          </p:cNvGraphicFramePr>
          <p:nvPr>
            <p:extLst>
              <p:ext uri="{D42A27DB-BD31-4B8C-83A1-F6EECF244321}">
                <p14:modId xmlns:p14="http://schemas.microsoft.com/office/powerpoint/2010/main" val="2570288900"/>
              </p:ext>
            </p:extLst>
          </p:nvPr>
        </p:nvGraphicFramePr>
        <p:xfrm>
          <a:off x="12336219" y="2884066"/>
          <a:ext cx="1972477" cy="653479"/>
        </p:xfrm>
        <a:graphic>
          <a:graphicData uri="http://schemas.openxmlformats.org/drawingml/2006/table">
            <a:tbl>
              <a:tblPr/>
              <a:tblGrid>
                <a:gridCol w="1972477">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extLst>
              <p:ext uri="{D42A27DB-BD31-4B8C-83A1-F6EECF244321}">
                <p14:modId xmlns:p14="http://schemas.microsoft.com/office/powerpoint/2010/main" val="3100027381"/>
              </p:ext>
            </p:extLst>
          </p:nvPr>
        </p:nvGraphicFramePr>
        <p:xfrm>
          <a:off x="10363741" y="4646130"/>
          <a:ext cx="1972478" cy="653479"/>
        </p:xfrm>
        <a:graphic>
          <a:graphicData uri="http://schemas.openxmlformats.org/drawingml/2006/table">
            <a:tbl>
              <a:tblPr/>
              <a:tblGrid>
                <a:gridCol w="1972478">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000000"/>
                          </a:solidFill>
                          <a:latin typeface="Roboto Bold"/>
                        </a:rPr>
                        <a:t>Lasbela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3135462667"/>
              </p:ext>
            </p:extLst>
          </p:nvPr>
        </p:nvGraphicFramePr>
        <p:xfrm>
          <a:off x="14307666" y="4646130"/>
          <a:ext cx="1938998" cy="653479"/>
        </p:xfrm>
        <a:graphic>
          <a:graphicData uri="http://schemas.openxmlformats.org/drawingml/2006/table">
            <a:tbl>
              <a:tblPr/>
              <a:tblGrid>
                <a:gridCol w="1938998">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000000"/>
                          </a:solidFill>
                          <a:latin typeface="Roboto Bold"/>
                        </a:rPr>
                        <a:t>Thatta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9" name="AutoShape 9"/>
          <p:cNvSpPr/>
          <p:nvPr/>
        </p:nvSpPr>
        <p:spPr>
          <a:xfrm>
            <a:off x="13317624" y="3589856"/>
            <a:ext cx="2049561" cy="1011538"/>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0" name="Freeform 10"/>
          <p:cNvSpPr/>
          <p:nvPr/>
        </p:nvSpPr>
        <p:spPr>
          <a:xfrm>
            <a:off x="2469005" y="2178579"/>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11" name="Table 11"/>
          <p:cNvGraphicFramePr>
            <a:graphicFrameLocks noGrp="1"/>
          </p:cNvGraphicFramePr>
          <p:nvPr>
            <p:extLst>
              <p:ext uri="{D42A27DB-BD31-4B8C-83A1-F6EECF244321}">
                <p14:modId xmlns:p14="http://schemas.microsoft.com/office/powerpoint/2010/main" val="1458081249"/>
              </p:ext>
            </p:extLst>
          </p:nvPr>
        </p:nvGraphicFramePr>
        <p:xfrm>
          <a:off x="9422877" y="6251327"/>
          <a:ext cx="1829319" cy="653479"/>
        </p:xfrm>
        <a:graphic>
          <a:graphicData uri="http://schemas.openxmlformats.org/drawingml/2006/table">
            <a:tbl>
              <a:tblPr/>
              <a:tblGrid>
                <a:gridCol w="1829319">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Khuzdar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sp>
        <p:nvSpPr>
          <p:cNvPr id="12" name="TextBox 12"/>
          <p:cNvSpPr txBox="1"/>
          <p:nvPr/>
        </p:nvSpPr>
        <p:spPr>
          <a:xfrm>
            <a:off x="10325498" y="3010720"/>
            <a:ext cx="1143379" cy="371475"/>
          </a:xfrm>
          <a:prstGeom prst="rect">
            <a:avLst/>
          </a:prstGeom>
        </p:spPr>
        <p:txBody>
          <a:bodyPr lIns="0" tIns="0" rIns="0" bIns="0" rtlCol="0" anchor="t">
            <a:spAutoFit/>
          </a:bodyPr>
          <a:lstStyle/>
          <a:p>
            <a:pPr algn="ctr">
              <a:lnSpc>
                <a:spcPts val="2880"/>
              </a:lnSpc>
            </a:pPr>
            <a:r>
              <a:rPr lang="en-US" sz="2400">
                <a:solidFill>
                  <a:srgbClr val="000000"/>
                </a:solidFill>
                <a:latin typeface="Roboto Bold"/>
              </a:rPr>
              <a:t>Min</a:t>
            </a:r>
          </a:p>
        </p:txBody>
      </p:sp>
      <p:sp>
        <p:nvSpPr>
          <p:cNvPr id="13" name="AutoShape 13"/>
          <p:cNvSpPr/>
          <p:nvPr/>
        </p:nvSpPr>
        <p:spPr>
          <a:xfrm>
            <a:off x="11468877" y="3201220"/>
            <a:ext cx="867342"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4" name="TextBox 14"/>
          <p:cNvSpPr txBox="1"/>
          <p:nvPr/>
        </p:nvSpPr>
        <p:spPr>
          <a:xfrm>
            <a:off x="12006905" y="1431633"/>
            <a:ext cx="2741242" cy="371475"/>
          </a:xfrm>
          <a:prstGeom prst="rect">
            <a:avLst/>
          </a:prstGeom>
        </p:spPr>
        <p:txBody>
          <a:bodyPr lIns="0" tIns="0" rIns="0" bIns="0" rtlCol="0" anchor="t">
            <a:spAutoFit/>
          </a:bodyPr>
          <a:lstStyle/>
          <a:p>
            <a:pPr algn="ctr">
              <a:lnSpc>
                <a:spcPts val="2880"/>
              </a:lnSpc>
            </a:pPr>
            <a:r>
              <a:rPr lang="en-US" sz="2400">
                <a:solidFill>
                  <a:srgbClr val="000000"/>
                </a:solidFill>
                <a:latin typeface="Roboto Bold"/>
              </a:rPr>
              <a:t>Unsettled Vertices</a:t>
            </a:r>
          </a:p>
        </p:txBody>
      </p:sp>
      <p:sp>
        <p:nvSpPr>
          <p:cNvPr id="15" name="TextBox 15"/>
          <p:cNvSpPr txBox="1"/>
          <p:nvPr/>
        </p:nvSpPr>
        <p:spPr>
          <a:xfrm>
            <a:off x="1583866" y="819150"/>
            <a:ext cx="4278203" cy="771525"/>
          </a:xfrm>
          <a:prstGeom prst="rect">
            <a:avLst/>
          </a:prstGeom>
        </p:spPr>
        <p:txBody>
          <a:bodyPr lIns="0" tIns="0" rIns="0" bIns="0" rtlCol="0" anchor="t">
            <a:spAutoFit/>
          </a:bodyPr>
          <a:lstStyle/>
          <a:p>
            <a:pPr algn="ctr">
              <a:lnSpc>
                <a:spcPts val="6000"/>
              </a:lnSpc>
            </a:pPr>
            <a:r>
              <a:rPr lang="en-US" sz="5000">
                <a:solidFill>
                  <a:srgbClr val="FEFEFE"/>
                </a:solidFill>
                <a:latin typeface="Roboto Bold"/>
              </a:rPr>
              <a:t>Min Heap Tree</a:t>
            </a:r>
          </a:p>
        </p:txBody>
      </p:sp>
      <p:sp>
        <p:nvSpPr>
          <p:cNvPr id="16" name="TextBox 16"/>
          <p:cNvSpPr txBox="1"/>
          <p:nvPr/>
        </p:nvSpPr>
        <p:spPr>
          <a:xfrm>
            <a:off x="1996879" y="3136024"/>
            <a:ext cx="3865190" cy="4235450"/>
          </a:xfrm>
          <a:prstGeom prst="rect">
            <a:avLst/>
          </a:prstGeom>
        </p:spPr>
        <p:txBody>
          <a:bodyPr lIns="0" tIns="0" rIns="0" bIns="0" rtlCol="0" anchor="t">
            <a:spAutoFit/>
          </a:bodyPr>
          <a:lstStyle/>
          <a:p>
            <a:pPr marL="431801" lvl="1" indent="-215900">
              <a:lnSpc>
                <a:spcPts val="2800"/>
              </a:lnSpc>
              <a:buFont typeface="Arial"/>
              <a:buChar char="•"/>
            </a:pPr>
            <a:r>
              <a:rPr lang="en-US" sz="2000" spc="102">
                <a:solidFill>
                  <a:srgbClr val="FFFFFF"/>
                </a:solidFill>
                <a:latin typeface="Roboto"/>
              </a:rPr>
              <a:t>The</a:t>
            </a:r>
            <a:r>
              <a:rPr lang="en-US" sz="2000" spc="102">
                <a:solidFill>
                  <a:srgbClr val="FFFFFF"/>
                </a:solidFill>
                <a:latin typeface="Roboto Bold"/>
              </a:rPr>
              <a:t> unsettled vertices</a:t>
            </a:r>
            <a:r>
              <a:rPr lang="en-US" sz="2000" spc="102">
                <a:solidFill>
                  <a:srgbClr val="FFFFFF"/>
                </a:solidFill>
                <a:latin typeface="Roboto"/>
              </a:rPr>
              <a:t> are stored in a Min Binary Heap Tree, in the implementation of Dijkstra’s Algorithm.</a:t>
            </a:r>
          </a:p>
          <a:p>
            <a:pPr>
              <a:lnSpc>
                <a:spcPts val="2800"/>
              </a:lnSpc>
            </a:pPr>
            <a:endParaRPr lang="en-US" sz="2000" spc="102">
              <a:solidFill>
                <a:srgbClr val="FFFFFF"/>
              </a:solidFill>
              <a:latin typeface="Roboto"/>
            </a:endParaRPr>
          </a:p>
          <a:p>
            <a:pPr marL="431801" lvl="1" indent="-215900">
              <a:lnSpc>
                <a:spcPts val="2800"/>
              </a:lnSpc>
              <a:buFont typeface="Arial"/>
              <a:buChar char="•"/>
            </a:pPr>
            <a:r>
              <a:rPr lang="en-US" sz="2000" spc="102">
                <a:solidFill>
                  <a:srgbClr val="FFFFFF"/>
                </a:solidFill>
                <a:latin typeface="Roboto"/>
              </a:rPr>
              <a:t>This provides us with </a:t>
            </a:r>
            <a:r>
              <a:rPr lang="en-US" sz="2000" spc="102">
                <a:solidFill>
                  <a:srgbClr val="FFFFFF"/>
                </a:solidFill>
                <a:latin typeface="Roboto Bold"/>
              </a:rPr>
              <a:t>retrieval in O(logV)</a:t>
            </a:r>
            <a:r>
              <a:rPr lang="en-US" sz="2000" spc="102">
                <a:solidFill>
                  <a:srgbClr val="FFFFFF"/>
                </a:solidFill>
                <a:latin typeface="Roboto"/>
              </a:rPr>
              <a:t>, since the value at the top of the tree is the min value, and it costs O(logV) to sift down.</a:t>
            </a:r>
          </a:p>
          <a:p>
            <a:pPr>
              <a:lnSpc>
                <a:spcPts val="2800"/>
              </a:lnSpc>
            </a:pPr>
            <a:endParaRPr lang="en-US" sz="2000" spc="102">
              <a:solidFill>
                <a:srgbClr val="FFFFFF"/>
              </a:solidFill>
              <a:latin typeface="Roboto"/>
            </a:endParaRPr>
          </a:p>
        </p:txBody>
      </p:sp>
      <p:sp>
        <p:nvSpPr>
          <p:cNvPr id="17" name="TextBox 17"/>
          <p:cNvSpPr txBox="1"/>
          <p:nvPr/>
        </p:nvSpPr>
        <p:spPr>
          <a:xfrm>
            <a:off x="3305958" y="2305168"/>
            <a:ext cx="2286758" cy="371475"/>
          </a:xfrm>
          <a:prstGeom prst="rect">
            <a:avLst/>
          </a:prstGeom>
        </p:spPr>
        <p:txBody>
          <a:bodyPr lIns="0" tIns="0" rIns="0" bIns="0" rtlCol="0" anchor="t">
            <a:spAutoFit/>
          </a:bodyPr>
          <a:lstStyle/>
          <a:p>
            <a:pPr>
              <a:lnSpc>
                <a:spcPts val="2880"/>
              </a:lnSpc>
            </a:pPr>
            <a:r>
              <a:rPr lang="en-US" sz="2400">
                <a:solidFill>
                  <a:srgbClr val="FEFEFE"/>
                </a:solidFill>
                <a:latin typeface="Roboto Bold"/>
              </a:rPr>
              <a:t>Method</a:t>
            </a:r>
          </a:p>
        </p:txBody>
      </p:sp>
      <p:sp>
        <p:nvSpPr>
          <p:cNvPr id="18" name="AutoShape 18"/>
          <p:cNvSpPr/>
          <p:nvPr/>
        </p:nvSpPr>
        <p:spPr>
          <a:xfrm flipH="1">
            <a:off x="10346559" y="5378318"/>
            <a:ext cx="993824" cy="830738"/>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9" name="AutoShape 19"/>
          <p:cNvSpPr/>
          <p:nvPr/>
        </p:nvSpPr>
        <p:spPr>
          <a:xfrm>
            <a:off x="11340384" y="5378318"/>
            <a:ext cx="995835" cy="830738"/>
          </a:xfrm>
          <a:prstGeom prst="line">
            <a:avLst/>
          </a:prstGeom>
          <a:ln w="38100" cap="flat">
            <a:solidFill>
              <a:srgbClr val="000000"/>
            </a:solidFill>
            <a:prstDash val="solid"/>
            <a:headEnd type="none" w="sm" len="sm"/>
            <a:tailEnd type="triangle" w="lg" len="med"/>
          </a:ln>
        </p:spPr>
        <p:txBody>
          <a:bodyPr/>
          <a:lstStyle/>
          <a:p>
            <a:endParaRPr lang="en-US"/>
          </a:p>
        </p:txBody>
      </p:sp>
      <p:graphicFrame>
        <p:nvGraphicFramePr>
          <p:cNvPr id="20" name="Table 20"/>
          <p:cNvGraphicFramePr>
            <a:graphicFrameLocks noGrp="1"/>
          </p:cNvGraphicFramePr>
          <p:nvPr>
            <p:extLst>
              <p:ext uri="{D42A27DB-BD31-4B8C-83A1-F6EECF244321}">
                <p14:modId xmlns:p14="http://schemas.microsoft.com/office/powerpoint/2010/main" val="2041333002"/>
              </p:ext>
            </p:extLst>
          </p:nvPr>
        </p:nvGraphicFramePr>
        <p:xfrm>
          <a:off x="11412538" y="6251327"/>
          <a:ext cx="1828170" cy="653479"/>
        </p:xfrm>
        <a:graphic>
          <a:graphicData uri="http://schemas.openxmlformats.org/drawingml/2006/table">
            <a:tbl>
              <a:tblPr/>
              <a:tblGrid>
                <a:gridCol w="1828170">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Hyderabad</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graphicFrame>
        <p:nvGraphicFramePr>
          <p:cNvPr id="21" name="Table 21"/>
          <p:cNvGraphicFramePr>
            <a:graphicFrameLocks noGrp="1"/>
          </p:cNvGraphicFramePr>
          <p:nvPr>
            <p:extLst>
              <p:ext uri="{D42A27DB-BD31-4B8C-83A1-F6EECF244321}">
                <p14:modId xmlns:p14="http://schemas.microsoft.com/office/powerpoint/2010/main" val="1227720640"/>
              </p:ext>
            </p:extLst>
          </p:nvPr>
        </p:nvGraphicFramePr>
        <p:xfrm>
          <a:off x="13401049" y="6251327"/>
          <a:ext cx="1877949" cy="653479"/>
        </p:xfrm>
        <a:graphic>
          <a:graphicData uri="http://schemas.openxmlformats.org/drawingml/2006/table">
            <a:tbl>
              <a:tblPr/>
              <a:tblGrid>
                <a:gridCol w="1877949">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FFFFFF"/>
                          </a:solidFill>
                          <a:latin typeface="Roboto Bold"/>
                        </a:rPr>
                        <a:t>Tando</a:t>
                      </a:r>
                      <a:r>
                        <a:rPr lang="en-US" sz="1613" dirty="0">
                          <a:solidFill>
                            <a:srgbClr val="FFFFFF"/>
                          </a:solidFill>
                          <a:latin typeface="Roboto Bold"/>
                        </a:rPr>
                        <a:t> </a:t>
                      </a:r>
                      <a:r>
                        <a:rPr lang="en-US" sz="1613" dirty="0" err="1">
                          <a:solidFill>
                            <a:srgbClr val="FFFFFF"/>
                          </a:solidFill>
                          <a:latin typeface="Roboto Bold"/>
                        </a:rPr>
                        <a:t>Allahyar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sp>
        <p:nvSpPr>
          <p:cNvPr id="22" name="AutoShape 22"/>
          <p:cNvSpPr/>
          <p:nvPr/>
        </p:nvSpPr>
        <p:spPr>
          <a:xfrm flipH="1">
            <a:off x="14324731" y="5378318"/>
            <a:ext cx="992676" cy="830738"/>
          </a:xfrm>
          <a:prstGeom prst="line">
            <a:avLst/>
          </a:prstGeom>
          <a:ln w="38100" cap="flat">
            <a:solidFill>
              <a:srgbClr val="000000"/>
            </a:solidFill>
            <a:prstDash val="solid"/>
            <a:headEnd type="none" w="sm" len="sm"/>
            <a:tailEnd type="triangle" w="lg" len="med"/>
          </a:ln>
        </p:spPr>
        <p:txBody>
          <a:bodyPr/>
          <a:lstStyle/>
          <a:p>
            <a:endParaRPr lang="en-US"/>
          </a:p>
        </p:txBody>
      </p:sp>
      <p:sp>
        <p:nvSpPr>
          <p:cNvPr id="23" name="AutoShape 23"/>
          <p:cNvSpPr/>
          <p:nvPr/>
        </p:nvSpPr>
        <p:spPr>
          <a:xfrm>
            <a:off x="15320567" y="5378318"/>
            <a:ext cx="992676" cy="830738"/>
          </a:xfrm>
          <a:prstGeom prst="line">
            <a:avLst/>
          </a:prstGeom>
          <a:ln w="38100" cap="flat">
            <a:solidFill>
              <a:srgbClr val="000000"/>
            </a:solidFill>
            <a:prstDash val="solid"/>
            <a:headEnd type="none" w="sm" len="sm"/>
            <a:tailEnd type="triangle" w="lg" len="med"/>
          </a:ln>
        </p:spPr>
        <p:txBody>
          <a:bodyPr/>
          <a:lstStyle/>
          <a:p>
            <a:endParaRPr lang="en-US"/>
          </a:p>
        </p:txBody>
      </p:sp>
      <p:graphicFrame>
        <p:nvGraphicFramePr>
          <p:cNvPr id="24" name="Table 24"/>
          <p:cNvGraphicFramePr>
            <a:graphicFrameLocks noGrp="1"/>
          </p:cNvGraphicFramePr>
          <p:nvPr>
            <p:extLst>
              <p:ext uri="{D42A27DB-BD31-4B8C-83A1-F6EECF244321}">
                <p14:modId xmlns:p14="http://schemas.microsoft.com/office/powerpoint/2010/main" val="1236885610"/>
              </p:ext>
            </p:extLst>
          </p:nvPr>
        </p:nvGraphicFramePr>
        <p:xfrm>
          <a:off x="15389562" y="6251327"/>
          <a:ext cx="1877948" cy="653479"/>
        </p:xfrm>
        <a:graphic>
          <a:graphicData uri="http://schemas.openxmlformats.org/drawingml/2006/table">
            <a:tbl>
              <a:tblPr/>
              <a:tblGrid>
                <a:gridCol w="1877948">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Badin</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981188" cy="10287000"/>
            <a:chOff x="0" y="0"/>
            <a:chExt cx="2134237" cy="3148145"/>
          </a:xfrm>
        </p:grpSpPr>
        <p:sp>
          <p:nvSpPr>
            <p:cNvPr id="3" name="Freeform 3"/>
            <p:cNvSpPr/>
            <p:nvPr/>
          </p:nvSpPr>
          <p:spPr>
            <a:xfrm>
              <a:off x="0" y="0"/>
              <a:ext cx="2134237" cy="3148145"/>
            </a:xfrm>
            <a:custGeom>
              <a:avLst/>
              <a:gdLst/>
              <a:ahLst/>
              <a:cxnLst/>
              <a:rect l="l" t="t" r="r" b="b"/>
              <a:pathLst>
                <a:path w="2134237" h="3148145">
                  <a:moveTo>
                    <a:pt x="0" y="0"/>
                  </a:moveTo>
                  <a:lnTo>
                    <a:pt x="2134237" y="0"/>
                  </a:lnTo>
                  <a:lnTo>
                    <a:pt x="2134237" y="3148145"/>
                  </a:lnTo>
                  <a:lnTo>
                    <a:pt x="0" y="3148145"/>
                  </a:lnTo>
                  <a:close/>
                </a:path>
              </a:pathLst>
            </a:custGeom>
            <a:solidFill>
              <a:srgbClr val="BB3933"/>
            </a:solidFill>
          </p:spPr>
          <p:txBody>
            <a:bodyPr/>
            <a:lstStyle/>
            <a:p>
              <a:endParaRPr lang="en-US"/>
            </a:p>
          </p:txBody>
        </p:sp>
        <p:sp>
          <p:nvSpPr>
            <p:cNvPr id="4" name="TextBox 4"/>
            <p:cNvSpPr txBox="1"/>
            <p:nvPr/>
          </p:nvSpPr>
          <p:spPr>
            <a:xfrm>
              <a:off x="0" y="-47625"/>
              <a:ext cx="2134237" cy="3195770"/>
            </a:xfrm>
            <a:prstGeom prst="rect">
              <a:avLst/>
            </a:prstGeom>
          </p:spPr>
          <p:txBody>
            <a:bodyPr lIns="50800" tIns="50800" rIns="50800" bIns="50800" rtlCol="0" anchor="ctr"/>
            <a:lstStyle/>
            <a:p>
              <a:pPr algn="ctr">
                <a:lnSpc>
                  <a:spcPts val="3079"/>
                </a:lnSpc>
              </a:pPr>
              <a:endParaRPr/>
            </a:p>
          </p:txBody>
        </p:sp>
      </p:grpSp>
      <p:sp>
        <p:nvSpPr>
          <p:cNvPr id="10" name="Freeform 10"/>
          <p:cNvSpPr/>
          <p:nvPr/>
        </p:nvSpPr>
        <p:spPr>
          <a:xfrm>
            <a:off x="2469005" y="2178579"/>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1583866" y="819150"/>
            <a:ext cx="4278203" cy="771525"/>
          </a:xfrm>
          <a:prstGeom prst="rect">
            <a:avLst/>
          </a:prstGeom>
        </p:spPr>
        <p:txBody>
          <a:bodyPr lIns="0" tIns="0" rIns="0" bIns="0" rtlCol="0" anchor="t">
            <a:spAutoFit/>
          </a:bodyPr>
          <a:lstStyle/>
          <a:p>
            <a:pPr algn="ctr">
              <a:lnSpc>
                <a:spcPts val="6000"/>
              </a:lnSpc>
            </a:pPr>
            <a:r>
              <a:rPr lang="en-US" sz="5000">
                <a:solidFill>
                  <a:srgbClr val="FEFEFE"/>
                </a:solidFill>
                <a:latin typeface="Roboto Bold"/>
              </a:rPr>
              <a:t>Min Heap Tree</a:t>
            </a:r>
          </a:p>
        </p:txBody>
      </p:sp>
      <p:sp>
        <p:nvSpPr>
          <p:cNvPr id="16" name="TextBox 16"/>
          <p:cNvSpPr txBox="1"/>
          <p:nvPr/>
        </p:nvSpPr>
        <p:spPr>
          <a:xfrm>
            <a:off x="1996879" y="3136024"/>
            <a:ext cx="3865190" cy="5719514"/>
          </a:xfrm>
          <a:prstGeom prst="rect">
            <a:avLst/>
          </a:prstGeom>
        </p:spPr>
        <p:txBody>
          <a:bodyPr lIns="0" tIns="0" rIns="0" bIns="0" rtlCol="0" anchor="t">
            <a:spAutoFit/>
          </a:bodyPr>
          <a:lstStyle/>
          <a:p>
            <a:pPr marL="431801" lvl="1" indent="-215900">
              <a:lnSpc>
                <a:spcPts val="2800"/>
              </a:lnSpc>
              <a:buFont typeface="Arial"/>
              <a:buChar char="•"/>
            </a:pPr>
            <a:r>
              <a:rPr lang="en-US" sz="2000" spc="102" dirty="0">
                <a:solidFill>
                  <a:srgbClr val="FFFFFF"/>
                </a:solidFill>
                <a:latin typeface="Roboto"/>
              </a:rPr>
              <a:t>We can’t compromise on the </a:t>
            </a:r>
            <a:r>
              <a:rPr lang="en-US" sz="2000" spc="102" dirty="0">
                <a:solidFill>
                  <a:srgbClr val="FFFFFF"/>
                </a:solidFill>
                <a:latin typeface="Roboto Bold"/>
              </a:rPr>
              <a:t>accuracy</a:t>
            </a:r>
            <a:r>
              <a:rPr lang="en-US" sz="2000" spc="102" dirty="0">
                <a:solidFill>
                  <a:srgbClr val="FFFFFF"/>
                </a:solidFill>
                <a:latin typeface="Roboto"/>
              </a:rPr>
              <a:t>. </a:t>
            </a:r>
          </a:p>
          <a:p>
            <a:pPr>
              <a:lnSpc>
                <a:spcPts val="2800"/>
              </a:lnSpc>
            </a:pPr>
            <a:endParaRPr lang="en-US" sz="2000" spc="102" dirty="0">
              <a:solidFill>
                <a:srgbClr val="FFFFFF"/>
              </a:solidFill>
              <a:latin typeface="Roboto"/>
            </a:endParaRPr>
          </a:p>
          <a:p>
            <a:pPr marL="431801" lvl="1" indent="-215900">
              <a:lnSpc>
                <a:spcPts val="2800"/>
              </a:lnSpc>
              <a:buFont typeface="Arial"/>
              <a:buChar char="•"/>
            </a:pPr>
            <a:r>
              <a:rPr lang="en-US" sz="2000" spc="102" dirty="0">
                <a:solidFill>
                  <a:srgbClr val="FFFFFF"/>
                </a:solidFill>
                <a:latin typeface="Roboto"/>
              </a:rPr>
              <a:t>A Min-Heap Tree ensures that the node with the smallest tentative distance from the source node is always explored first. </a:t>
            </a:r>
          </a:p>
          <a:p>
            <a:pPr>
              <a:lnSpc>
                <a:spcPts val="2800"/>
              </a:lnSpc>
            </a:pPr>
            <a:endParaRPr lang="en-US" sz="2000" spc="102" dirty="0">
              <a:solidFill>
                <a:srgbClr val="FFFFFF"/>
              </a:solidFill>
              <a:latin typeface="Roboto"/>
            </a:endParaRPr>
          </a:p>
          <a:p>
            <a:pPr marL="431801" lvl="1" indent="-215900">
              <a:lnSpc>
                <a:spcPts val="2800"/>
              </a:lnSpc>
              <a:buFont typeface="Arial"/>
              <a:buChar char="•"/>
            </a:pPr>
            <a:r>
              <a:rPr lang="en-US" sz="2000" spc="102" dirty="0">
                <a:solidFill>
                  <a:srgbClr val="FFFFFF"/>
                </a:solidFill>
                <a:latin typeface="Roboto"/>
              </a:rPr>
              <a:t>This prioritization leads to the </a:t>
            </a:r>
            <a:r>
              <a:rPr lang="en-US" sz="2000" spc="102" dirty="0">
                <a:solidFill>
                  <a:srgbClr val="FFFFFF"/>
                </a:solidFill>
                <a:latin typeface="Roboto Bold"/>
              </a:rPr>
              <a:t>efficient</a:t>
            </a:r>
            <a:r>
              <a:rPr lang="en-US" sz="2000" spc="102" dirty="0">
                <a:solidFill>
                  <a:srgbClr val="FFFFFF"/>
                </a:solidFill>
                <a:latin typeface="Roboto"/>
              </a:rPr>
              <a:t> discovery of shortest paths. </a:t>
            </a:r>
          </a:p>
          <a:p>
            <a:pPr>
              <a:lnSpc>
                <a:spcPts val="2800"/>
              </a:lnSpc>
            </a:pPr>
            <a:endParaRPr lang="en-US" sz="2000" spc="102" dirty="0">
              <a:solidFill>
                <a:srgbClr val="FFFFFF"/>
              </a:solidFill>
              <a:latin typeface="Roboto"/>
            </a:endParaRPr>
          </a:p>
          <a:p>
            <a:pPr marL="431801" lvl="1" indent="-215900">
              <a:lnSpc>
                <a:spcPts val="2800"/>
              </a:lnSpc>
              <a:buFont typeface="Arial"/>
              <a:buChar char="•"/>
            </a:pPr>
            <a:r>
              <a:rPr lang="en-US" sz="2000" spc="102" dirty="0">
                <a:solidFill>
                  <a:srgbClr val="FFFFFF"/>
                </a:solidFill>
                <a:latin typeface="Roboto"/>
              </a:rPr>
              <a:t>Hence, it </a:t>
            </a:r>
            <a:r>
              <a:rPr lang="en-US" sz="2000" spc="102" dirty="0">
                <a:solidFill>
                  <a:srgbClr val="FFFFFF"/>
                </a:solidFill>
                <a:latin typeface="Roboto Bold"/>
              </a:rPr>
              <a:t>guarantees</a:t>
            </a:r>
            <a:r>
              <a:rPr lang="en-US" sz="2000" spc="102" dirty="0">
                <a:solidFill>
                  <a:srgbClr val="FFFFFF"/>
                </a:solidFill>
                <a:latin typeface="Roboto"/>
              </a:rPr>
              <a:t> the shortest path.</a:t>
            </a:r>
          </a:p>
          <a:p>
            <a:pPr>
              <a:lnSpc>
                <a:spcPts val="2800"/>
              </a:lnSpc>
            </a:pPr>
            <a:endParaRPr lang="en-US" sz="2000" spc="102" dirty="0">
              <a:solidFill>
                <a:srgbClr val="FFFFFF"/>
              </a:solidFill>
              <a:latin typeface="Roboto"/>
            </a:endParaRPr>
          </a:p>
        </p:txBody>
      </p:sp>
      <p:sp>
        <p:nvSpPr>
          <p:cNvPr id="17" name="TextBox 17"/>
          <p:cNvSpPr txBox="1"/>
          <p:nvPr/>
        </p:nvSpPr>
        <p:spPr>
          <a:xfrm>
            <a:off x="3305958" y="2305168"/>
            <a:ext cx="2286758" cy="355867"/>
          </a:xfrm>
          <a:prstGeom prst="rect">
            <a:avLst/>
          </a:prstGeom>
        </p:spPr>
        <p:txBody>
          <a:bodyPr lIns="0" tIns="0" rIns="0" bIns="0" rtlCol="0" anchor="t">
            <a:spAutoFit/>
          </a:bodyPr>
          <a:lstStyle/>
          <a:p>
            <a:pPr>
              <a:lnSpc>
                <a:spcPts val="2880"/>
              </a:lnSpc>
            </a:pPr>
            <a:r>
              <a:rPr lang="en-US" sz="2400" dirty="0">
                <a:solidFill>
                  <a:srgbClr val="FEFEFE"/>
                </a:solidFill>
                <a:latin typeface="Roboto Bold"/>
              </a:rPr>
              <a:t>Reasoning</a:t>
            </a:r>
          </a:p>
        </p:txBody>
      </p:sp>
      <p:sp>
        <p:nvSpPr>
          <p:cNvPr id="25" name="AutoShape 5">
            <a:extLst>
              <a:ext uri="{FF2B5EF4-FFF2-40B4-BE49-F238E27FC236}">
                <a16:creationId xmlns:a16="http://schemas.microsoft.com/office/drawing/2014/main" id="{7144EA09-3D36-15AF-3040-F9E0E673CFF1}"/>
              </a:ext>
            </a:extLst>
          </p:cNvPr>
          <p:cNvSpPr/>
          <p:nvPr/>
        </p:nvSpPr>
        <p:spPr>
          <a:xfrm flipH="1">
            <a:off x="11340384" y="3589681"/>
            <a:ext cx="1972478" cy="1011713"/>
          </a:xfrm>
          <a:prstGeom prst="line">
            <a:avLst/>
          </a:prstGeom>
          <a:ln w="38100" cap="flat">
            <a:solidFill>
              <a:srgbClr val="000000"/>
            </a:solidFill>
            <a:prstDash val="solid"/>
            <a:headEnd type="none" w="sm" len="sm"/>
            <a:tailEnd type="triangle" w="lg" len="med"/>
          </a:ln>
        </p:spPr>
        <p:txBody>
          <a:bodyPr/>
          <a:lstStyle/>
          <a:p>
            <a:endParaRPr lang="en-US"/>
          </a:p>
        </p:txBody>
      </p:sp>
      <p:graphicFrame>
        <p:nvGraphicFramePr>
          <p:cNvPr id="26" name="Table 6">
            <a:extLst>
              <a:ext uri="{FF2B5EF4-FFF2-40B4-BE49-F238E27FC236}">
                <a16:creationId xmlns:a16="http://schemas.microsoft.com/office/drawing/2014/main" id="{9FADCEE8-9727-47A1-B6A1-A4919EE71F8C}"/>
              </a:ext>
            </a:extLst>
          </p:cNvPr>
          <p:cNvGraphicFramePr>
            <a:graphicFrameLocks noGrp="1"/>
          </p:cNvGraphicFramePr>
          <p:nvPr>
            <p:extLst>
              <p:ext uri="{D42A27DB-BD31-4B8C-83A1-F6EECF244321}">
                <p14:modId xmlns:p14="http://schemas.microsoft.com/office/powerpoint/2010/main" val="1884854621"/>
              </p:ext>
            </p:extLst>
          </p:nvPr>
        </p:nvGraphicFramePr>
        <p:xfrm>
          <a:off x="12336219" y="2884066"/>
          <a:ext cx="1972477" cy="653479"/>
        </p:xfrm>
        <a:graphic>
          <a:graphicData uri="http://schemas.openxmlformats.org/drawingml/2006/table">
            <a:tbl>
              <a:tblPr/>
              <a:tblGrid>
                <a:gridCol w="1972477">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graphicFrame>
        <p:nvGraphicFramePr>
          <p:cNvPr id="27" name="Table 7">
            <a:extLst>
              <a:ext uri="{FF2B5EF4-FFF2-40B4-BE49-F238E27FC236}">
                <a16:creationId xmlns:a16="http://schemas.microsoft.com/office/drawing/2014/main" id="{13E112B9-1F38-163F-8276-A588151B5212}"/>
              </a:ext>
            </a:extLst>
          </p:cNvPr>
          <p:cNvGraphicFramePr>
            <a:graphicFrameLocks noGrp="1"/>
          </p:cNvGraphicFramePr>
          <p:nvPr>
            <p:extLst>
              <p:ext uri="{D42A27DB-BD31-4B8C-83A1-F6EECF244321}">
                <p14:modId xmlns:p14="http://schemas.microsoft.com/office/powerpoint/2010/main" val="4213966774"/>
              </p:ext>
            </p:extLst>
          </p:nvPr>
        </p:nvGraphicFramePr>
        <p:xfrm>
          <a:off x="10363741" y="4646130"/>
          <a:ext cx="1972478" cy="653479"/>
        </p:xfrm>
        <a:graphic>
          <a:graphicData uri="http://schemas.openxmlformats.org/drawingml/2006/table">
            <a:tbl>
              <a:tblPr/>
              <a:tblGrid>
                <a:gridCol w="1972478">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000000"/>
                          </a:solidFill>
                          <a:latin typeface="Roboto Bold"/>
                        </a:rPr>
                        <a:t>Lasbela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28" name="Table 8">
            <a:extLst>
              <a:ext uri="{FF2B5EF4-FFF2-40B4-BE49-F238E27FC236}">
                <a16:creationId xmlns:a16="http://schemas.microsoft.com/office/drawing/2014/main" id="{5FC6FF2D-2262-67C2-8FD6-283A17BA9617}"/>
              </a:ext>
            </a:extLst>
          </p:cNvPr>
          <p:cNvGraphicFramePr>
            <a:graphicFrameLocks noGrp="1"/>
          </p:cNvGraphicFramePr>
          <p:nvPr>
            <p:extLst>
              <p:ext uri="{D42A27DB-BD31-4B8C-83A1-F6EECF244321}">
                <p14:modId xmlns:p14="http://schemas.microsoft.com/office/powerpoint/2010/main" val="2838081083"/>
              </p:ext>
            </p:extLst>
          </p:nvPr>
        </p:nvGraphicFramePr>
        <p:xfrm>
          <a:off x="14307666" y="4646130"/>
          <a:ext cx="1938998" cy="653479"/>
        </p:xfrm>
        <a:graphic>
          <a:graphicData uri="http://schemas.openxmlformats.org/drawingml/2006/table">
            <a:tbl>
              <a:tblPr/>
              <a:tblGrid>
                <a:gridCol w="1938998">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000000"/>
                          </a:solidFill>
                          <a:latin typeface="Roboto Bold"/>
                        </a:rPr>
                        <a:t>Thatta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9" name="AutoShape 9">
            <a:extLst>
              <a:ext uri="{FF2B5EF4-FFF2-40B4-BE49-F238E27FC236}">
                <a16:creationId xmlns:a16="http://schemas.microsoft.com/office/drawing/2014/main" id="{5A50DAC9-4CD9-E0FA-7CA4-F3C85AEA23C9}"/>
              </a:ext>
            </a:extLst>
          </p:cNvPr>
          <p:cNvSpPr/>
          <p:nvPr/>
        </p:nvSpPr>
        <p:spPr>
          <a:xfrm>
            <a:off x="13317624" y="3589856"/>
            <a:ext cx="2049561" cy="1011538"/>
          </a:xfrm>
          <a:prstGeom prst="line">
            <a:avLst/>
          </a:prstGeom>
          <a:ln w="38100" cap="flat">
            <a:solidFill>
              <a:srgbClr val="000000"/>
            </a:solidFill>
            <a:prstDash val="solid"/>
            <a:headEnd type="none" w="sm" len="sm"/>
            <a:tailEnd type="triangle" w="lg" len="med"/>
          </a:ln>
        </p:spPr>
        <p:txBody>
          <a:bodyPr/>
          <a:lstStyle/>
          <a:p>
            <a:endParaRPr lang="en-US"/>
          </a:p>
        </p:txBody>
      </p:sp>
      <p:graphicFrame>
        <p:nvGraphicFramePr>
          <p:cNvPr id="30" name="Table 11">
            <a:extLst>
              <a:ext uri="{FF2B5EF4-FFF2-40B4-BE49-F238E27FC236}">
                <a16:creationId xmlns:a16="http://schemas.microsoft.com/office/drawing/2014/main" id="{48A2D2F9-A822-27FD-F48C-DD074C0A9755}"/>
              </a:ext>
            </a:extLst>
          </p:cNvPr>
          <p:cNvGraphicFramePr>
            <a:graphicFrameLocks noGrp="1"/>
          </p:cNvGraphicFramePr>
          <p:nvPr>
            <p:extLst>
              <p:ext uri="{D42A27DB-BD31-4B8C-83A1-F6EECF244321}">
                <p14:modId xmlns:p14="http://schemas.microsoft.com/office/powerpoint/2010/main" val="2473945019"/>
              </p:ext>
            </p:extLst>
          </p:nvPr>
        </p:nvGraphicFramePr>
        <p:xfrm>
          <a:off x="9422877" y="6251327"/>
          <a:ext cx="1829319" cy="653479"/>
        </p:xfrm>
        <a:graphic>
          <a:graphicData uri="http://schemas.openxmlformats.org/drawingml/2006/table">
            <a:tbl>
              <a:tblPr/>
              <a:tblGrid>
                <a:gridCol w="1829319">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Khuzdar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sp>
        <p:nvSpPr>
          <p:cNvPr id="31" name="TextBox 12">
            <a:extLst>
              <a:ext uri="{FF2B5EF4-FFF2-40B4-BE49-F238E27FC236}">
                <a16:creationId xmlns:a16="http://schemas.microsoft.com/office/drawing/2014/main" id="{CF242CBC-7E5C-312B-431C-C70A92DC767C}"/>
              </a:ext>
            </a:extLst>
          </p:cNvPr>
          <p:cNvSpPr txBox="1"/>
          <p:nvPr/>
        </p:nvSpPr>
        <p:spPr>
          <a:xfrm>
            <a:off x="10325498" y="3010720"/>
            <a:ext cx="1143379" cy="371475"/>
          </a:xfrm>
          <a:prstGeom prst="rect">
            <a:avLst/>
          </a:prstGeom>
        </p:spPr>
        <p:txBody>
          <a:bodyPr lIns="0" tIns="0" rIns="0" bIns="0" rtlCol="0" anchor="t">
            <a:spAutoFit/>
          </a:bodyPr>
          <a:lstStyle/>
          <a:p>
            <a:pPr algn="ctr">
              <a:lnSpc>
                <a:spcPts val="2880"/>
              </a:lnSpc>
            </a:pPr>
            <a:r>
              <a:rPr lang="en-US" sz="2400">
                <a:solidFill>
                  <a:srgbClr val="000000"/>
                </a:solidFill>
                <a:latin typeface="Roboto Bold"/>
              </a:rPr>
              <a:t>Min</a:t>
            </a:r>
          </a:p>
        </p:txBody>
      </p:sp>
      <p:sp>
        <p:nvSpPr>
          <p:cNvPr id="32" name="AutoShape 13">
            <a:extLst>
              <a:ext uri="{FF2B5EF4-FFF2-40B4-BE49-F238E27FC236}">
                <a16:creationId xmlns:a16="http://schemas.microsoft.com/office/drawing/2014/main" id="{F4BBBD70-51CD-9F64-0BF0-C07444921A0B}"/>
              </a:ext>
            </a:extLst>
          </p:cNvPr>
          <p:cNvSpPr/>
          <p:nvPr/>
        </p:nvSpPr>
        <p:spPr>
          <a:xfrm>
            <a:off x="11468877" y="3201220"/>
            <a:ext cx="867342"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3" name="TextBox 14">
            <a:extLst>
              <a:ext uri="{FF2B5EF4-FFF2-40B4-BE49-F238E27FC236}">
                <a16:creationId xmlns:a16="http://schemas.microsoft.com/office/drawing/2014/main" id="{505002F5-848B-1732-59AD-D20D258E80DD}"/>
              </a:ext>
            </a:extLst>
          </p:cNvPr>
          <p:cNvSpPr txBox="1"/>
          <p:nvPr/>
        </p:nvSpPr>
        <p:spPr>
          <a:xfrm>
            <a:off x="12006905" y="1431633"/>
            <a:ext cx="2741242" cy="371475"/>
          </a:xfrm>
          <a:prstGeom prst="rect">
            <a:avLst/>
          </a:prstGeom>
        </p:spPr>
        <p:txBody>
          <a:bodyPr lIns="0" tIns="0" rIns="0" bIns="0" rtlCol="0" anchor="t">
            <a:spAutoFit/>
          </a:bodyPr>
          <a:lstStyle/>
          <a:p>
            <a:pPr algn="ctr">
              <a:lnSpc>
                <a:spcPts val="2880"/>
              </a:lnSpc>
            </a:pPr>
            <a:r>
              <a:rPr lang="en-US" sz="2400">
                <a:solidFill>
                  <a:srgbClr val="000000"/>
                </a:solidFill>
                <a:latin typeface="Roboto Bold"/>
              </a:rPr>
              <a:t>Unsettled Vertices</a:t>
            </a:r>
          </a:p>
        </p:txBody>
      </p:sp>
      <p:sp>
        <p:nvSpPr>
          <p:cNvPr id="34" name="AutoShape 18">
            <a:extLst>
              <a:ext uri="{FF2B5EF4-FFF2-40B4-BE49-F238E27FC236}">
                <a16:creationId xmlns:a16="http://schemas.microsoft.com/office/drawing/2014/main" id="{181EC74D-2592-5FE9-8DD7-18DCF5ABF41B}"/>
              </a:ext>
            </a:extLst>
          </p:cNvPr>
          <p:cNvSpPr/>
          <p:nvPr/>
        </p:nvSpPr>
        <p:spPr>
          <a:xfrm flipH="1">
            <a:off x="10346559" y="5378318"/>
            <a:ext cx="993824" cy="830738"/>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5" name="AutoShape 19">
            <a:extLst>
              <a:ext uri="{FF2B5EF4-FFF2-40B4-BE49-F238E27FC236}">
                <a16:creationId xmlns:a16="http://schemas.microsoft.com/office/drawing/2014/main" id="{59A8C959-F586-8746-B71F-5F38D942F84B}"/>
              </a:ext>
            </a:extLst>
          </p:cNvPr>
          <p:cNvSpPr/>
          <p:nvPr/>
        </p:nvSpPr>
        <p:spPr>
          <a:xfrm>
            <a:off x="11340384" y="5378318"/>
            <a:ext cx="995835" cy="830738"/>
          </a:xfrm>
          <a:prstGeom prst="line">
            <a:avLst/>
          </a:prstGeom>
          <a:ln w="38100" cap="flat">
            <a:solidFill>
              <a:srgbClr val="000000"/>
            </a:solidFill>
            <a:prstDash val="solid"/>
            <a:headEnd type="none" w="sm" len="sm"/>
            <a:tailEnd type="triangle" w="lg" len="med"/>
          </a:ln>
        </p:spPr>
        <p:txBody>
          <a:bodyPr/>
          <a:lstStyle/>
          <a:p>
            <a:endParaRPr lang="en-US"/>
          </a:p>
        </p:txBody>
      </p:sp>
      <p:graphicFrame>
        <p:nvGraphicFramePr>
          <p:cNvPr id="36" name="Table 20">
            <a:extLst>
              <a:ext uri="{FF2B5EF4-FFF2-40B4-BE49-F238E27FC236}">
                <a16:creationId xmlns:a16="http://schemas.microsoft.com/office/drawing/2014/main" id="{EDFE2EE2-48FB-B653-FA42-1CB9C09DDD42}"/>
              </a:ext>
            </a:extLst>
          </p:cNvPr>
          <p:cNvGraphicFramePr>
            <a:graphicFrameLocks noGrp="1"/>
          </p:cNvGraphicFramePr>
          <p:nvPr>
            <p:extLst>
              <p:ext uri="{D42A27DB-BD31-4B8C-83A1-F6EECF244321}">
                <p14:modId xmlns:p14="http://schemas.microsoft.com/office/powerpoint/2010/main" val="1644932125"/>
              </p:ext>
            </p:extLst>
          </p:nvPr>
        </p:nvGraphicFramePr>
        <p:xfrm>
          <a:off x="11412538" y="6251327"/>
          <a:ext cx="1828170" cy="653479"/>
        </p:xfrm>
        <a:graphic>
          <a:graphicData uri="http://schemas.openxmlformats.org/drawingml/2006/table">
            <a:tbl>
              <a:tblPr/>
              <a:tblGrid>
                <a:gridCol w="1828170">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Hyderabad</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graphicFrame>
        <p:nvGraphicFramePr>
          <p:cNvPr id="37" name="Table 21">
            <a:extLst>
              <a:ext uri="{FF2B5EF4-FFF2-40B4-BE49-F238E27FC236}">
                <a16:creationId xmlns:a16="http://schemas.microsoft.com/office/drawing/2014/main" id="{88528497-BE75-44EE-0FC8-147A722E061E}"/>
              </a:ext>
            </a:extLst>
          </p:cNvPr>
          <p:cNvGraphicFramePr>
            <a:graphicFrameLocks noGrp="1"/>
          </p:cNvGraphicFramePr>
          <p:nvPr>
            <p:extLst>
              <p:ext uri="{D42A27DB-BD31-4B8C-83A1-F6EECF244321}">
                <p14:modId xmlns:p14="http://schemas.microsoft.com/office/powerpoint/2010/main" val="1285834001"/>
              </p:ext>
            </p:extLst>
          </p:nvPr>
        </p:nvGraphicFramePr>
        <p:xfrm>
          <a:off x="13401049" y="6251327"/>
          <a:ext cx="1877949" cy="653479"/>
        </p:xfrm>
        <a:graphic>
          <a:graphicData uri="http://schemas.openxmlformats.org/drawingml/2006/table">
            <a:tbl>
              <a:tblPr/>
              <a:tblGrid>
                <a:gridCol w="1877949">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FFFFFF"/>
                          </a:solidFill>
                          <a:latin typeface="Roboto Bold"/>
                        </a:rPr>
                        <a:t>Tando</a:t>
                      </a:r>
                      <a:r>
                        <a:rPr lang="en-US" sz="1613" dirty="0">
                          <a:solidFill>
                            <a:srgbClr val="FFFFFF"/>
                          </a:solidFill>
                          <a:latin typeface="Roboto Bold"/>
                        </a:rPr>
                        <a:t> </a:t>
                      </a:r>
                      <a:r>
                        <a:rPr lang="en-US" sz="1613" dirty="0" err="1">
                          <a:solidFill>
                            <a:srgbClr val="FFFFFF"/>
                          </a:solidFill>
                          <a:latin typeface="Roboto Bold"/>
                        </a:rPr>
                        <a:t>Allahyar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sp>
        <p:nvSpPr>
          <p:cNvPr id="38" name="AutoShape 22">
            <a:extLst>
              <a:ext uri="{FF2B5EF4-FFF2-40B4-BE49-F238E27FC236}">
                <a16:creationId xmlns:a16="http://schemas.microsoft.com/office/drawing/2014/main" id="{069620AB-1D76-C38D-579E-722E5410DA89}"/>
              </a:ext>
            </a:extLst>
          </p:cNvPr>
          <p:cNvSpPr/>
          <p:nvPr/>
        </p:nvSpPr>
        <p:spPr>
          <a:xfrm flipH="1">
            <a:off x="14324731" y="5378318"/>
            <a:ext cx="992676" cy="830738"/>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9" name="AutoShape 23">
            <a:extLst>
              <a:ext uri="{FF2B5EF4-FFF2-40B4-BE49-F238E27FC236}">
                <a16:creationId xmlns:a16="http://schemas.microsoft.com/office/drawing/2014/main" id="{E61218A5-242D-84C3-613F-6090FA85F2C1}"/>
              </a:ext>
            </a:extLst>
          </p:cNvPr>
          <p:cNvSpPr/>
          <p:nvPr/>
        </p:nvSpPr>
        <p:spPr>
          <a:xfrm>
            <a:off x="15320567" y="5378318"/>
            <a:ext cx="992676" cy="830738"/>
          </a:xfrm>
          <a:prstGeom prst="line">
            <a:avLst/>
          </a:prstGeom>
          <a:ln w="38100" cap="flat">
            <a:solidFill>
              <a:srgbClr val="000000"/>
            </a:solidFill>
            <a:prstDash val="solid"/>
            <a:headEnd type="none" w="sm" len="sm"/>
            <a:tailEnd type="triangle" w="lg" len="med"/>
          </a:ln>
        </p:spPr>
        <p:txBody>
          <a:bodyPr/>
          <a:lstStyle/>
          <a:p>
            <a:endParaRPr lang="en-US"/>
          </a:p>
        </p:txBody>
      </p:sp>
      <p:graphicFrame>
        <p:nvGraphicFramePr>
          <p:cNvPr id="40" name="Table 24">
            <a:extLst>
              <a:ext uri="{FF2B5EF4-FFF2-40B4-BE49-F238E27FC236}">
                <a16:creationId xmlns:a16="http://schemas.microsoft.com/office/drawing/2014/main" id="{A4DC5A4D-BEF6-C846-3595-670B6A8A2C07}"/>
              </a:ext>
            </a:extLst>
          </p:cNvPr>
          <p:cNvGraphicFramePr>
            <a:graphicFrameLocks noGrp="1"/>
          </p:cNvGraphicFramePr>
          <p:nvPr>
            <p:extLst>
              <p:ext uri="{D42A27DB-BD31-4B8C-83A1-F6EECF244321}">
                <p14:modId xmlns:p14="http://schemas.microsoft.com/office/powerpoint/2010/main" val="2894128385"/>
              </p:ext>
            </p:extLst>
          </p:nvPr>
        </p:nvGraphicFramePr>
        <p:xfrm>
          <a:off x="15389562" y="6251327"/>
          <a:ext cx="1877948" cy="653479"/>
        </p:xfrm>
        <a:graphic>
          <a:graphicData uri="http://schemas.openxmlformats.org/drawingml/2006/table">
            <a:tbl>
              <a:tblPr/>
              <a:tblGrid>
                <a:gridCol w="1877948">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FFFFFF"/>
                          </a:solidFill>
                          <a:latin typeface="Roboto Bold"/>
                        </a:rPr>
                        <a:t>Badin</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790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3437" y="-2007970"/>
            <a:ext cx="14553269" cy="13889494"/>
          </a:xfrm>
          <a:custGeom>
            <a:avLst/>
            <a:gdLst/>
            <a:ahLst/>
            <a:cxnLst/>
            <a:rect l="l" t="t" r="r" b="b"/>
            <a:pathLst>
              <a:path w="14553269" h="13889494">
                <a:moveTo>
                  <a:pt x="0" y="0"/>
                </a:moveTo>
                <a:lnTo>
                  <a:pt x="14553268" y="0"/>
                </a:lnTo>
                <a:lnTo>
                  <a:pt x="14553268" y="13889494"/>
                </a:lnTo>
                <a:lnTo>
                  <a:pt x="0" y="1388949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15256" y="1073768"/>
            <a:ext cx="5884688" cy="371475"/>
          </a:xfrm>
          <a:prstGeom prst="rect">
            <a:avLst/>
          </a:prstGeom>
        </p:spPr>
        <p:txBody>
          <a:bodyPr lIns="0" tIns="0" rIns="0" bIns="0" rtlCol="0" anchor="t">
            <a:spAutoFit/>
          </a:bodyPr>
          <a:lstStyle/>
          <a:p>
            <a:pPr algn="ctr">
              <a:lnSpc>
                <a:spcPts val="2880"/>
              </a:lnSpc>
            </a:pPr>
            <a:r>
              <a:rPr lang="en-US" sz="2400">
                <a:solidFill>
                  <a:srgbClr val="000000"/>
                </a:solidFill>
                <a:latin typeface="Roboto"/>
              </a:rPr>
              <a:t>Polygon[] regions = new Polygon[8];</a:t>
            </a:r>
          </a:p>
        </p:txBody>
      </p:sp>
      <p:graphicFrame>
        <p:nvGraphicFramePr>
          <p:cNvPr id="4" name="Table 4"/>
          <p:cNvGraphicFramePr>
            <a:graphicFrameLocks noGrp="1"/>
          </p:cNvGraphicFramePr>
          <p:nvPr/>
        </p:nvGraphicFramePr>
        <p:xfrm>
          <a:off x="1381317" y="2542216"/>
          <a:ext cx="4552565" cy="653479"/>
        </p:xfrm>
        <a:graphic>
          <a:graphicData uri="http://schemas.openxmlformats.org/drawingml/2006/table">
            <a:tbl>
              <a:tblPr/>
              <a:tblGrid>
                <a:gridCol w="1021910">
                  <a:extLst>
                    <a:ext uri="{9D8B030D-6E8A-4147-A177-3AD203B41FA5}">
                      <a16:colId xmlns:a16="http://schemas.microsoft.com/office/drawing/2014/main" val="20000"/>
                    </a:ext>
                  </a:extLst>
                </a:gridCol>
                <a:gridCol w="1609966">
                  <a:extLst>
                    <a:ext uri="{9D8B030D-6E8A-4147-A177-3AD203B41FA5}">
                      <a16:colId xmlns:a16="http://schemas.microsoft.com/office/drawing/2014/main" val="20001"/>
                    </a:ext>
                  </a:extLst>
                </a:gridCol>
                <a:gridCol w="820342">
                  <a:extLst>
                    <a:ext uri="{9D8B030D-6E8A-4147-A177-3AD203B41FA5}">
                      <a16:colId xmlns:a16="http://schemas.microsoft.com/office/drawing/2014/main" val="20002"/>
                    </a:ext>
                  </a:extLst>
                </a:gridCol>
                <a:gridCol w="1100347">
                  <a:extLst>
                    <a:ext uri="{9D8B030D-6E8A-4147-A177-3AD203B41FA5}">
                      <a16:colId xmlns:a16="http://schemas.microsoft.com/office/drawing/2014/main" val="20003"/>
                    </a:ext>
                  </a:extLst>
                </a:gridCol>
              </a:tblGrid>
              <a:tr h="563210">
                <a:tc>
                  <a:txBody>
                    <a:bodyPr/>
                    <a:lstStyle/>
                    <a:p>
                      <a:pPr algn="ctr">
                        <a:lnSpc>
                          <a:spcPts val="2258"/>
                        </a:lnSpc>
                        <a:defRPr/>
                      </a:pPr>
                      <a:r>
                        <a:rPr lang="en-US" sz="1613">
                          <a:solidFill>
                            <a:srgbClr val="000000"/>
                          </a:solidFill>
                          <a:latin typeface="Roboto Bold"/>
                        </a:rPr>
                        <a:t>Sindh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Balochistan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KPK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Punjab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14005207" y="3422407"/>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3394110" y="1770691"/>
            <a:ext cx="4143130" cy="771525"/>
          </a:xfrm>
          <a:prstGeom prst="rect">
            <a:avLst/>
          </a:prstGeom>
        </p:spPr>
        <p:txBody>
          <a:bodyPr lIns="0" tIns="0" rIns="0" bIns="0" rtlCol="0" anchor="t">
            <a:spAutoFit/>
          </a:bodyPr>
          <a:lstStyle/>
          <a:p>
            <a:pPr algn="ctr">
              <a:lnSpc>
                <a:spcPts val="6000"/>
              </a:lnSpc>
            </a:pPr>
            <a:r>
              <a:rPr lang="en-US" sz="5000">
                <a:solidFill>
                  <a:srgbClr val="000000"/>
                </a:solidFill>
                <a:latin typeface="Roboto Bold"/>
              </a:rPr>
              <a:t>Array</a:t>
            </a:r>
          </a:p>
        </p:txBody>
      </p:sp>
      <p:sp>
        <p:nvSpPr>
          <p:cNvPr id="7" name="TextBox 7"/>
          <p:cNvSpPr txBox="1"/>
          <p:nvPr/>
        </p:nvSpPr>
        <p:spPr>
          <a:xfrm>
            <a:off x="13394110" y="4318000"/>
            <a:ext cx="3865190" cy="2487861"/>
          </a:xfrm>
          <a:prstGeom prst="rect">
            <a:avLst/>
          </a:prstGeom>
        </p:spPr>
        <p:txBody>
          <a:bodyPr lIns="0" tIns="0" rIns="0" bIns="0" rtlCol="0" anchor="t">
            <a:spAutoFit/>
          </a:bodyPr>
          <a:lstStyle/>
          <a:p>
            <a:pPr algn="ctr">
              <a:lnSpc>
                <a:spcPts val="2800"/>
              </a:lnSpc>
            </a:pPr>
            <a:r>
              <a:rPr lang="en-US" sz="2000" spc="102" dirty="0">
                <a:solidFill>
                  <a:srgbClr val="000000"/>
                </a:solidFill>
                <a:latin typeface="Roboto"/>
              </a:rPr>
              <a:t>We also make use of arrays outside the Graph, to store the GUI data and construct the provinces of Pakistan. Storing it in the form of an array allows us a constant time retrieval for drawing.</a:t>
            </a:r>
          </a:p>
        </p:txBody>
      </p:sp>
      <p:sp>
        <p:nvSpPr>
          <p:cNvPr id="8" name="TextBox 8"/>
          <p:cNvSpPr txBox="1"/>
          <p:nvPr/>
        </p:nvSpPr>
        <p:spPr>
          <a:xfrm>
            <a:off x="1381317" y="2170741"/>
            <a:ext cx="1059736" cy="360443"/>
          </a:xfrm>
          <a:prstGeom prst="rect">
            <a:avLst/>
          </a:prstGeom>
        </p:spPr>
        <p:txBody>
          <a:bodyPr lIns="0" tIns="0" rIns="0" bIns="0" rtlCol="0" anchor="t">
            <a:spAutoFit/>
          </a:bodyPr>
          <a:lstStyle/>
          <a:p>
            <a:pPr algn="ctr">
              <a:lnSpc>
                <a:spcPts val="2792"/>
              </a:lnSpc>
            </a:pPr>
            <a:r>
              <a:rPr lang="en-US" sz="2326">
                <a:solidFill>
                  <a:srgbClr val="000000"/>
                </a:solidFill>
                <a:latin typeface="Roboto"/>
              </a:rPr>
              <a:t>0</a:t>
            </a:r>
          </a:p>
        </p:txBody>
      </p:sp>
      <p:sp>
        <p:nvSpPr>
          <p:cNvPr id="9" name="TextBox 9"/>
          <p:cNvSpPr txBox="1"/>
          <p:nvPr/>
        </p:nvSpPr>
        <p:spPr>
          <a:xfrm>
            <a:off x="2441053" y="2151691"/>
            <a:ext cx="1588981" cy="360443"/>
          </a:xfrm>
          <a:prstGeom prst="rect">
            <a:avLst/>
          </a:prstGeom>
        </p:spPr>
        <p:txBody>
          <a:bodyPr lIns="0" tIns="0" rIns="0" bIns="0" rtlCol="0" anchor="t">
            <a:spAutoFit/>
          </a:bodyPr>
          <a:lstStyle/>
          <a:p>
            <a:pPr algn="ctr">
              <a:lnSpc>
                <a:spcPts val="2792"/>
              </a:lnSpc>
            </a:pPr>
            <a:r>
              <a:rPr lang="en-US" sz="2326">
                <a:solidFill>
                  <a:srgbClr val="000000"/>
                </a:solidFill>
                <a:latin typeface="Roboto"/>
              </a:rPr>
              <a:t>1</a:t>
            </a:r>
          </a:p>
        </p:txBody>
      </p:sp>
      <p:sp>
        <p:nvSpPr>
          <p:cNvPr id="10" name="TextBox 10"/>
          <p:cNvSpPr txBox="1"/>
          <p:nvPr/>
        </p:nvSpPr>
        <p:spPr>
          <a:xfrm>
            <a:off x="4030035" y="2151691"/>
            <a:ext cx="795113" cy="360443"/>
          </a:xfrm>
          <a:prstGeom prst="rect">
            <a:avLst/>
          </a:prstGeom>
        </p:spPr>
        <p:txBody>
          <a:bodyPr lIns="0" tIns="0" rIns="0" bIns="0" rtlCol="0" anchor="t">
            <a:spAutoFit/>
          </a:bodyPr>
          <a:lstStyle/>
          <a:p>
            <a:pPr algn="ctr">
              <a:lnSpc>
                <a:spcPts val="2792"/>
              </a:lnSpc>
            </a:pPr>
            <a:r>
              <a:rPr lang="en-US" sz="2326">
                <a:solidFill>
                  <a:srgbClr val="000000"/>
                </a:solidFill>
                <a:latin typeface="Roboto"/>
              </a:rPr>
              <a:t>2</a:t>
            </a:r>
          </a:p>
        </p:txBody>
      </p:sp>
      <p:sp>
        <p:nvSpPr>
          <p:cNvPr id="11" name="TextBox 11"/>
          <p:cNvSpPr txBox="1"/>
          <p:nvPr/>
        </p:nvSpPr>
        <p:spPr>
          <a:xfrm>
            <a:off x="4825148" y="2181773"/>
            <a:ext cx="1108734" cy="360443"/>
          </a:xfrm>
          <a:prstGeom prst="rect">
            <a:avLst/>
          </a:prstGeom>
        </p:spPr>
        <p:txBody>
          <a:bodyPr lIns="0" tIns="0" rIns="0" bIns="0" rtlCol="0" anchor="t">
            <a:spAutoFit/>
          </a:bodyPr>
          <a:lstStyle/>
          <a:p>
            <a:pPr algn="ctr">
              <a:lnSpc>
                <a:spcPts val="2792"/>
              </a:lnSpc>
            </a:pPr>
            <a:r>
              <a:rPr lang="en-US" sz="2326">
                <a:solidFill>
                  <a:srgbClr val="000000"/>
                </a:solidFill>
                <a:latin typeface="Roboto"/>
              </a:rPr>
              <a:t>3</a:t>
            </a:r>
          </a:p>
        </p:txBody>
      </p:sp>
      <p:sp>
        <p:nvSpPr>
          <p:cNvPr id="12" name="TextBox 12"/>
          <p:cNvSpPr txBox="1"/>
          <p:nvPr/>
        </p:nvSpPr>
        <p:spPr>
          <a:xfrm>
            <a:off x="5933883" y="2357232"/>
            <a:ext cx="1108734" cy="360443"/>
          </a:xfrm>
          <a:prstGeom prst="rect">
            <a:avLst/>
          </a:prstGeom>
        </p:spPr>
        <p:txBody>
          <a:bodyPr lIns="0" tIns="0" rIns="0" bIns="0" rtlCol="0" anchor="t">
            <a:spAutoFit/>
          </a:bodyPr>
          <a:lstStyle/>
          <a:p>
            <a:pPr algn="ctr">
              <a:lnSpc>
                <a:spcPts val="2792"/>
              </a:lnSpc>
            </a:pPr>
            <a:r>
              <a:rPr lang="en-US" sz="2326">
                <a:solidFill>
                  <a:srgbClr val="000000"/>
                </a:solidFill>
                <a:latin typeface="Roboto"/>
              </a:rPr>
              <a:t>...</a:t>
            </a:r>
          </a:p>
        </p:txBody>
      </p:sp>
      <p:sp>
        <p:nvSpPr>
          <p:cNvPr id="13" name="TextBox 13"/>
          <p:cNvSpPr txBox="1"/>
          <p:nvPr/>
        </p:nvSpPr>
        <p:spPr>
          <a:xfrm>
            <a:off x="14972542" y="3548996"/>
            <a:ext cx="2286758" cy="371475"/>
          </a:xfrm>
          <a:prstGeom prst="rect">
            <a:avLst/>
          </a:prstGeom>
        </p:spPr>
        <p:txBody>
          <a:bodyPr lIns="0" tIns="0" rIns="0" bIns="0" rtlCol="0" anchor="t">
            <a:spAutoFit/>
          </a:bodyPr>
          <a:lstStyle/>
          <a:p>
            <a:pPr>
              <a:lnSpc>
                <a:spcPts val="2880"/>
              </a:lnSpc>
            </a:pPr>
            <a:r>
              <a:rPr lang="en-US" sz="2400">
                <a:solidFill>
                  <a:srgbClr val="000000"/>
                </a:solidFill>
                <a:latin typeface="Roboto Bold"/>
              </a:rPr>
              <a:t>Method</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3437" y="-2007970"/>
            <a:ext cx="14553269" cy="13889494"/>
          </a:xfrm>
          <a:custGeom>
            <a:avLst/>
            <a:gdLst/>
            <a:ahLst/>
            <a:cxnLst/>
            <a:rect l="l" t="t" r="r" b="b"/>
            <a:pathLst>
              <a:path w="14553269" h="13889494">
                <a:moveTo>
                  <a:pt x="0" y="0"/>
                </a:moveTo>
                <a:lnTo>
                  <a:pt x="14553268" y="0"/>
                </a:lnTo>
                <a:lnTo>
                  <a:pt x="14553268" y="13889494"/>
                </a:lnTo>
                <a:lnTo>
                  <a:pt x="0" y="1388949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15256" y="1073768"/>
            <a:ext cx="5884688" cy="371475"/>
          </a:xfrm>
          <a:prstGeom prst="rect">
            <a:avLst/>
          </a:prstGeom>
        </p:spPr>
        <p:txBody>
          <a:bodyPr lIns="0" tIns="0" rIns="0" bIns="0" rtlCol="0" anchor="t">
            <a:spAutoFit/>
          </a:bodyPr>
          <a:lstStyle/>
          <a:p>
            <a:pPr algn="ctr">
              <a:lnSpc>
                <a:spcPts val="2880"/>
              </a:lnSpc>
            </a:pPr>
            <a:r>
              <a:rPr lang="en-US" sz="2400">
                <a:solidFill>
                  <a:srgbClr val="000000"/>
                </a:solidFill>
                <a:latin typeface="Roboto"/>
              </a:rPr>
              <a:t>Polygon[] regions = new Polygon[8];</a:t>
            </a:r>
          </a:p>
        </p:txBody>
      </p:sp>
      <p:graphicFrame>
        <p:nvGraphicFramePr>
          <p:cNvPr id="4" name="Table 4"/>
          <p:cNvGraphicFramePr>
            <a:graphicFrameLocks noGrp="1"/>
          </p:cNvGraphicFramePr>
          <p:nvPr/>
        </p:nvGraphicFramePr>
        <p:xfrm>
          <a:off x="1381317" y="2542216"/>
          <a:ext cx="4552565" cy="653479"/>
        </p:xfrm>
        <a:graphic>
          <a:graphicData uri="http://schemas.openxmlformats.org/drawingml/2006/table">
            <a:tbl>
              <a:tblPr/>
              <a:tblGrid>
                <a:gridCol w="1021910">
                  <a:extLst>
                    <a:ext uri="{9D8B030D-6E8A-4147-A177-3AD203B41FA5}">
                      <a16:colId xmlns:a16="http://schemas.microsoft.com/office/drawing/2014/main" val="20000"/>
                    </a:ext>
                  </a:extLst>
                </a:gridCol>
                <a:gridCol w="1609966">
                  <a:extLst>
                    <a:ext uri="{9D8B030D-6E8A-4147-A177-3AD203B41FA5}">
                      <a16:colId xmlns:a16="http://schemas.microsoft.com/office/drawing/2014/main" val="20001"/>
                    </a:ext>
                  </a:extLst>
                </a:gridCol>
                <a:gridCol w="820342">
                  <a:extLst>
                    <a:ext uri="{9D8B030D-6E8A-4147-A177-3AD203B41FA5}">
                      <a16:colId xmlns:a16="http://schemas.microsoft.com/office/drawing/2014/main" val="20002"/>
                    </a:ext>
                  </a:extLst>
                </a:gridCol>
                <a:gridCol w="1100347">
                  <a:extLst>
                    <a:ext uri="{9D8B030D-6E8A-4147-A177-3AD203B41FA5}">
                      <a16:colId xmlns:a16="http://schemas.microsoft.com/office/drawing/2014/main" val="20003"/>
                    </a:ext>
                  </a:extLst>
                </a:gridCol>
              </a:tblGrid>
              <a:tr h="563210">
                <a:tc>
                  <a:txBody>
                    <a:bodyPr/>
                    <a:lstStyle/>
                    <a:p>
                      <a:pPr algn="ctr">
                        <a:lnSpc>
                          <a:spcPts val="2258"/>
                        </a:lnSpc>
                        <a:defRPr/>
                      </a:pPr>
                      <a:r>
                        <a:rPr lang="en-US" sz="1613">
                          <a:solidFill>
                            <a:srgbClr val="000000"/>
                          </a:solidFill>
                          <a:latin typeface="Roboto Bold"/>
                        </a:rPr>
                        <a:t>Sindh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Balochistan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KPK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Punjab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14005207" y="3422407"/>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3394110" y="1770691"/>
            <a:ext cx="4143130" cy="771525"/>
          </a:xfrm>
          <a:prstGeom prst="rect">
            <a:avLst/>
          </a:prstGeom>
        </p:spPr>
        <p:txBody>
          <a:bodyPr lIns="0" tIns="0" rIns="0" bIns="0" rtlCol="0" anchor="t">
            <a:spAutoFit/>
          </a:bodyPr>
          <a:lstStyle/>
          <a:p>
            <a:pPr algn="ctr">
              <a:lnSpc>
                <a:spcPts val="6000"/>
              </a:lnSpc>
            </a:pPr>
            <a:r>
              <a:rPr lang="en-US" sz="5000">
                <a:solidFill>
                  <a:srgbClr val="000000"/>
                </a:solidFill>
                <a:latin typeface="Roboto Bold"/>
              </a:rPr>
              <a:t>Array</a:t>
            </a:r>
          </a:p>
        </p:txBody>
      </p:sp>
      <p:sp>
        <p:nvSpPr>
          <p:cNvPr id="7" name="TextBox 7"/>
          <p:cNvSpPr txBox="1"/>
          <p:nvPr/>
        </p:nvSpPr>
        <p:spPr>
          <a:xfrm>
            <a:off x="13394110" y="4318000"/>
            <a:ext cx="3865190" cy="3924151"/>
          </a:xfrm>
          <a:prstGeom prst="rect">
            <a:avLst/>
          </a:prstGeom>
        </p:spPr>
        <p:txBody>
          <a:bodyPr lIns="0" tIns="0" rIns="0" bIns="0" rtlCol="0" anchor="t">
            <a:spAutoFit/>
          </a:bodyPr>
          <a:lstStyle/>
          <a:p>
            <a:pPr algn="ctr">
              <a:lnSpc>
                <a:spcPts val="2800"/>
              </a:lnSpc>
            </a:pPr>
            <a:r>
              <a:rPr lang="en-US" sz="2000" spc="102" dirty="0">
                <a:solidFill>
                  <a:srgbClr val="000000"/>
                </a:solidFill>
                <a:latin typeface="Roboto"/>
              </a:rPr>
              <a:t>Since the number of provinces are known, it is the most </a:t>
            </a:r>
            <a:r>
              <a:rPr lang="en-US" sz="2000" spc="102" dirty="0">
                <a:solidFill>
                  <a:srgbClr val="000000"/>
                </a:solidFill>
                <a:latin typeface="Roboto Bold"/>
              </a:rPr>
              <a:t>memory efficient</a:t>
            </a:r>
            <a:r>
              <a:rPr lang="en-US" sz="2000" spc="102" dirty="0">
                <a:solidFill>
                  <a:srgbClr val="000000"/>
                </a:solidFill>
                <a:latin typeface="Roboto"/>
              </a:rPr>
              <a:t> to use an array in this case. Also, each element must be constantly accessed for redrawing on the GUI, which makes array to be the perfect contender as it provides a</a:t>
            </a:r>
            <a:r>
              <a:rPr lang="en-US" sz="2000" spc="102" dirty="0">
                <a:solidFill>
                  <a:srgbClr val="000000"/>
                </a:solidFill>
                <a:latin typeface="Roboto Bold"/>
              </a:rPr>
              <a:t> constant time random access</a:t>
            </a:r>
            <a:r>
              <a:rPr lang="en-US" sz="2000" spc="102" dirty="0">
                <a:solidFill>
                  <a:srgbClr val="000000"/>
                </a:solidFill>
                <a:latin typeface="Roboto"/>
              </a:rPr>
              <a:t> to its elements based on their index.</a:t>
            </a:r>
          </a:p>
        </p:txBody>
      </p:sp>
      <p:sp>
        <p:nvSpPr>
          <p:cNvPr id="8" name="TextBox 8"/>
          <p:cNvSpPr txBox="1"/>
          <p:nvPr/>
        </p:nvSpPr>
        <p:spPr>
          <a:xfrm>
            <a:off x="1381317" y="2170741"/>
            <a:ext cx="1059736" cy="360443"/>
          </a:xfrm>
          <a:prstGeom prst="rect">
            <a:avLst/>
          </a:prstGeom>
        </p:spPr>
        <p:txBody>
          <a:bodyPr lIns="0" tIns="0" rIns="0" bIns="0" rtlCol="0" anchor="t">
            <a:spAutoFit/>
          </a:bodyPr>
          <a:lstStyle/>
          <a:p>
            <a:pPr algn="ctr">
              <a:lnSpc>
                <a:spcPts val="2792"/>
              </a:lnSpc>
            </a:pPr>
            <a:r>
              <a:rPr lang="en-US" sz="2326">
                <a:solidFill>
                  <a:srgbClr val="000000"/>
                </a:solidFill>
                <a:latin typeface="Roboto"/>
              </a:rPr>
              <a:t>0</a:t>
            </a:r>
          </a:p>
        </p:txBody>
      </p:sp>
      <p:sp>
        <p:nvSpPr>
          <p:cNvPr id="9" name="TextBox 9"/>
          <p:cNvSpPr txBox="1"/>
          <p:nvPr/>
        </p:nvSpPr>
        <p:spPr>
          <a:xfrm>
            <a:off x="2441053" y="2151691"/>
            <a:ext cx="1588981" cy="360443"/>
          </a:xfrm>
          <a:prstGeom prst="rect">
            <a:avLst/>
          </a:prstGeom>
        </p:spPr>
        <p:txBody>
          <a:bodyPr lIns="0" tIns="0" rIns="0" bIns="0" rtlCol="0" anchor="t">
            <a:spAutoFit/>
          </a:bodyPr>
          <a:lstStyle/>
          <a:p>
            <a:pPr algn="ctr">
              <a:lnSpc>
                <a:spcPts val="2792"/>
              </a:lnSpc>
            </a:pPr>
            <a:r>
              <a:rPr lang="en-US" sz="2326">
                <a:solidFill>
                  <a:srgbClr val="000000"/>
                </a:solidFill>
                <a:latin typeface="Roboto"/>
              </a:rPr>
              <a:t>1</a:t>
            </a:r>
          </a:p>
        </p:txBody>
      </p:sp>
      <p:sp>
        <p:nvSpPr>
          <p:cNvPr id="10" name="TextBox 10"/>
          <p:cNvSpPr txBox="1"/>
          <p:nvPr/>
        </p:nvSpPr>
        <p:spPr>
          <a:xfrm>
            <a:off x="4030035" y="2151691"/>
            <a:ext cx="795113" cy="360443"/>
          </a:xfrm>
          <a:prstGeom prst="rect">
            <a:avLst/>
          </a:prstGeom>
        </p:spPr>
        <p:txBody>
          <a:bodyPr lIns="0" tIns="0" rIns="0" bIns="0" rtlCol="0" anchor="t">
            <a:spAutoFit/>
          </a:bodyPr>
          <a:lstStyle/>
          <a:p>
            <a:pPr algn="ctr">
              <a:lnSpc>
                <a:spcPts val="2792"/>
              </a:lnSpc>
            </a:pPr>
            <a:r>
              <a:rPr lang="en-US" sz="2326">
                <a:solidFill>
                  <a:srgbClr val="000000"/>
                </a:solidFill>
                <a:latin typeface="Roboto"/>
              </a:rPr>
              <a:t>2</a:t>
            </a:r>
          </a:p>
        </p:txBody>
      </p:sp>
      <p:sp>
        <p:nvSpPr>
          <p:cNvPr id="11" name="TextBox 11"/>
          <p:cNvSpPr txBox="1"/>
          <p:nvPr/>
        </p:nvSpPr>
        <p:spPr>
          <a:xfrm>
            <a:off x="4825148" y="2181773"/>
            <a:ext cx="1108734" cy="360443"/>
          </a:xfrm>
          <a:prstGeom prst="rect">
            <a:avLst/>
          </a:prstGeom>
        </p:spPr>
        <p:txBody>
          <a:bodyPr lIns="0" tIns="0" rIns="0" bIns="0" rtlCol="0" anchor="t">
            <a:spAutoFit/>
          </a:bodyPr>
          <a:lstStyle/>
          <a:p>
            <a:pPr algn="ctr">
              <a:lnSpc>
                <a:spcPts val="2792"/>
              </a:lnSpc>
            </a:pPr>
            <a:r>
              <a:rPr lang="en-US" sz="2326">
                <a:solidFill>
                  <a:srgbClr val="000000"/>
                </a:solidFill>
                <a:latin typeface="Roboto"/>
              </a:rPr>
              <a:t>3</a:t>
            </a:r>
          </a:p>
        </p:txBody>
      </p:sp>
      <p:sp>
        <p:nvSpPr>
          <p:cNvPr id="12" name="TextBox 12"/>
          <p:cNvSpPr txBox="1"/>
          <p:nvPr/>
        </p:nvSpPr>
        <p:spPr>
          <a:xfrm>
            <a:off x="5933883" y="2357232"/>
            <a:ext cx="1108734" cy="360443"/>
          </a:xfrm>
          <a:prstGeom prst="rect">
            <a:avLst/>
          </a:prstGeom>
        </p:spPr>
        <p:txBody>
          <a:bodyPr lIns="0" tIns="0" rIns="0" bIns="0" rtlCol="0" anchor="t">
            <a:spAutoFit/>
          </a:bodyPr>
          <a:lstStyle/>
          <a:p>
            <a:pPr algn="ctr">
              <a:lnSpc>
                <a:spcPts val="2792"/>
              </a:lnSpc>
            </a:pPr>
            <a:r>
              <a:rPr lang="en-US" sz="2326">
                <a:solidFill>
                  <a:srgbClr val="000000"/>
                </a:solidFill>
                <a:latin typeface="Roboto"/>
              </a:rPr>
              <a:t>...</a:t>
            </a:r>
          </a:p>
        </p:txBody>
      </p:sp>
      <p:sp>
        <p:nvSpPr>
          <p:cNvPr id="13" name="TextBox 13"/>
          <p:cNvSpPr txBox="1"/>
          <p:nvPr/>
        </p:nvSpPr>
        <p:spPr>
          <a:xfrm>
            <a:off x="14972542" y="3548996"/>
            <a:ext cx="2286758" cy="371475"/>
          </a:xfrm>
          <a:prstGeom prst="rect">
            <a:avLst/>
          </a:prstGeom>
        </p:spPr>
        <p:txBody>
          <a:bodyPr lIns="0" tIns="0" rIns="0" bIns="0" rtlCol="0" anchor="t">
            <a:spAutoFit/>
          </a:bodyPr>
          <a:lstStyle/>
          <a:p>
            <a:pPr>
              <a:lnSpc>
                <a:spcPts val="2880"/>
              </a:lnSpc>
            </a:pPr>
            <a:r>
              <a:rPr lang="en-US" sz="2400">
                <a:solidFill>
                  <a:srgbClr val="000000"/>
                </a:solidFill>
                <a:latin typeface="Roboto Bold"/>
              </a:rPr>
              <a:t>Reasoning</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86388" y="7191594"/>
            <a:ext cx="1363773" cy="0"/>
          </a:xfrm>
          <a:prstGeom prst="line">
            <a:avLst/>
          </a:prstGeom>
          <a:ln w="95250" cap="flat">
            <a:solidFill>
              <a:srgbClr val="BB3933"/>
            </a:solidFill>
            <a:prstDash val="solid"/>
            <a:headEnd type="none" w="sm" len="sm"/>
            <a:tailEnd type="none" w="sm" len="sm"/>
          </a:ln>
        </p:spPr>
        <p:txBody>
          <a:bodyPr/>
          <a:lstStyle/>
          <a:p>
            <a:endParaRPr lang="en-US"/>
          </a:p>
        </p:txBody>
      </p:sp>
      <p:sp>
        <p:nvSpPr>
          <p:cNvPr id="3" name="Freeform 3"/>
          <p:cNvSpPr/>
          <p:nvPr/>
        </p:nvSpPr>
        <p:spPr>
          <a:xfrm>
            <a:off x="1686388" y="3482137"/>
            <a:ext cx="620458" cy="609600"/>
          </a:xfrm>
          <a:custGeom>
            <a:avLst/>
            <a:gdLst/>
            <a:ahLst/>
            <a:cxnLst/>
            <a:rect l="l" t="t" r="r" b="b"/>
            <a:pathLst>
              <a:path w="620458" h="609600">
                <a:moveTo>
                  <a:pt x="0" y="0"/>
                </a:moveTo>
                <a:lnTo>
                  <a:pt x="620458" y="0"/>
                </a:lnTo>
                <a:lnTo>
                  <a:pt x="620458" y="609600"/>
                </a:lnTo>
                <a:lnTo>
                  <a:pt x="0" y="60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6388" y="1833343"/>
            <a:ext cx="6166482" cy="619125"/>
          </a:xfrm>
          <a:prstGeom prst="rect">
            <a:avLst/>
          </a:prstGeom>
        </p:spPr>
        <p:txBody>
          <a:bodyPr lIns="0" tIns="0" rIns="0" bIns="0" rtlCol="0" anchor="t">
            <a:spAutoFit/>
          </a:bodyPr>
          <a:lstStyle/>
          <a:p>
            <a:pPr>
              <a:lnSpc>
                <a:spcPts val="4800"/>
              </a:lnSpc>
            </a:pPr>
            <a:r>
              <a:rPr lang="en-US" sz="4000">
                <a:solidFill>
                  <a:srgbClr val="000000"/>
                </a:solidFill>
                <a:latin typeface="Roboto Bold"/>
              </a:rPr>
              <a:t>Dijkstra’s Algorithm</a:t>
            </a:r>
          </a:p>
        </p:txBody>
      </p:sp>
      <p:sp>
        <p:nvSpPr>
          <p:cNvPr id="5" name="TextBox 5"/>
          <p:cNvSpPr txBox="1"/>
          <p:nvPr/>
        </p:nvSpPr>
        <p:spPr>
          <a:xfrm>
            <a:off x="1686388" y="4263187"/>
            <a:ext cx="6166482" cy="2120900"/>
          </a:xfrm>
          <a:prstGeom prst="rect">
            <a:avLst/>
          </a:prstGeom>
        </p:spPr>
        <p:txBody>
          <a:bodyPr lIns="0" tIns="0" rIns="0" bIns="0" rtlCol="0" anchor="t">
            <a:spAutoFit/>
          </a:bodyPr>
          <a:lstStyle/>
          <a:p>
            <a:pPr>
              <a:lnSpc>
                <a:spcPts val="2800"/>
              </a:lnSpc>
            </a:pPr>
            <a:r>
              <a:rPr lang="en-US" sz="2000" spc="102">
                <a:solidFill>
                  <a:srgbClr val="000000"/>
                </a:solidFill>
                <a:latin typeface="Roboto"/>
              </a:rPr>
              <a:t>Dijkstra's algorithm is a graph search algorithm that solves the single-source shortest path problem for a graph with non-negative edge path costs, </a:t>
            </a:r>
            <a:r>
              <a:rPr lang="en-US" sz="2000" spc="102">
                <a:solidFill>
                  <a:srgbClr val="000000"/>
                </a:solidFill>
                <a:latin typeface="Roboto Bold"/>
              </a:rPr>
              <a:t>producing a shortest path tree</a:t>
            </a:r>
            <a:r>
              <a:rPr lang="en-US" sz="2000" spc="102">
                <a:solidFill>
                  <a:srgbClr val="000000"/>
                </a:solidFill>
                <a:latin typeface="Roboto"/>
              </a:rPr>
              <a:t>. This means it finds the shortest path from a single source node to all other nodes in the graph.</a:t>
            </a:r>
          </a:p>
        </p:txBody>
      </p:sp>
      <p:sp>
        <p:nvSpPr>
          <p:cNvPr id="6" name="TextBox 6"/>
          <p:cNvSpPr txBox="1"/>
          <p:nvPr/>
        </p:nvSpPr>
        <p:spPr>
          <a:xfrm>
            <a:off x="2703841" y="3605962"/>
            <a:ext cx="3865190" cy="390525"/>
          </a:xfrm>
          <a:prstGeom prst="rect">
            <a:avLst/>
          </a:prstGeom>
        </p:spPr>
        <p:txBody>
          <a:bodyPr lIns="0" tIns="0" rIns="0" bIns="0" rtlCol="0" anchor="t">
            <a:spAutoFit/>
          </a:bodyPr>
          <a:lstStyle/>
          <a:p>
            <a:pPr>
              <a:lnSpc>
                <a:spcPts val="3000"/>
              </a:lnSpc>
            </a:pPr>
            <a:r>
              <a:rPr lang="en-US" sz="2500">
                <a:solidFill>
                  <a:srgbClr val="000000"/>
                </a:solidFill>
                <a:latin typeface="Roboto Bold"/>
              </a:rPr>
              <a:t>What?</a:t>
            </a:r>
          </a:p>
        </p:txBody>
      </p:sp>
      <p:sp>
        <p:nvSpPr>
          <p:cNvPr id="7" name="Freeform 7"/>
          <p:cNvSpPr/>
          <p:nvPr/>
        </p:nvSpPr>
        <p:spPr>
          <a:xfrm>
            <a:off x="8252920" y="-2829670"/>
            <a:ext cx="13654112" cy="14329399"/>
          </a:xfrm>
          <a:custGeom>
            <a:avLst/>
            <a:gdLst/>
            <a:ahLst/>
            <a:cxnLst/>
            <a:rect l="l" t="t" r="r" b="b"/>
            <a:pathLst>
              <a:path w="13654112" h="14329399">
                <a:moveTo>
                  <a:pt x="0" y="0"/>
                </a:moveTo>
                <a:lnTo>
                  <a:pt x="13654112" y="0"/>
                </a:lnTo>
                <a:lnTo>
                  <a:pt x="13654112" y="14329399"/>
                </a:lnTo>
                <a:lnTo>
                  <a:pt x="0" y="14329399"/>
                </a:lnTo>
                <a:lnTo>
                  <a:pt x="0" y="0"/>
                </a:lnTo>
                <a:close/>
              </a:path>
            </a:pathLst>
          </a:custGeom>
          <a:blipFill>
            <a:blip r:embed="rId4"/>
            <a:stretch>
              <a:fillRect t="-4183" b="-4183"/>
            </a:stretch>
          </a:blipFill>
        </p:spPr>
        <p:txBody>
          <a:bodyPr/>
          <a:lstStyle/>
          <a:p>
            <a:endParaRPr lang="en-US"/>
          </a:p>
        </p:txBody>
      </p:sp>
      <p:sp>
        <p:nvSpPr>
          <p:cNvPr id="8" name="Freeform 8"/>
          <p:cNvSpPr/>
          <p:nvPr/>
        </p:nvSpPr>
        <p:spPr>
          <a:xfrm>
            <a:off x="16271372" y="1442225"/>
            <a:ext cx="711732" cy="1157288"/>
          </a:xfrm>
          <a:custGeom>
            <a:avLst/>
            <a:gdLst/>
            <a:ahLst/>
            <a:cxnLst/>
            <a:rect l="l" t="t" r="r" b="b"/>
            <a:pathLst>
              <a:path w="711732" h="1157288">
                <a:moveTo>
                  <a:pt x="0" y="0"/>
                </a:moveTo>
                <a:lnTo>
                  <a:pt x="711732" y="0"/>
                </a:lnTo>
                <a:lnTo>
                  <a:pt x="711732" y="1157288"/>
                </a:lnTo>
                <a:lnTo>
                  <a:pt x="0" y="1157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1597836" y="7239219"/>
            <a:ext cx="711732" cy="1157288"/>
          </a:xfrm>
          <a:custGeom>
            <a:avLst/>
            <a:gdLst/>
            <a:ahLst/>
            <a:cxnLst/>
            <a:rect l="l" t="t" r="r" b="b"/>
            <a:pathLst>
              <a:path w="711732" h="1157288">
                <a:moveTo>
                  <a:pt x="0" y="0"/>
                </a:moveTo>
                <a:lnTo>
                  <a:pt x="711732" y="0"/>
                </a:lnTo>
                <a:lnTo>
                  <a:pt x="711732" y="1157288"/>
                </a:lnTo>
                <a:lnTo>
                  <a:pt x="0" y="1157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6388" y="2236485"/>
            <a:ext cx="620458" cy="609600"/>
          </a:xfrm>
          <a:custGeom>
            <a:avLst/>
            <a:gdLst/>
            <a:ahLst/>
            <a:cxnLst/>
            <a:rect l="l" t="t" r="r" b="b"/>
            <a:pathLst>
              <a:path w="620458" h="609600">
                <a:moveTo>
                  <a:pt x="0" y="0"/>
                </a:moveTo>
                <a:lnTo>
                  <a:pt x="620458" y="0"/>
                </a:lnTo>
                <a:lnTo>
                  <a:pt x="620458" y="609600"/>
                </a:lnTo>
                <a:lnTo>
                  <a:pt x="0" y="60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86388" y="1019175"/>
            <a:ext cx="6166482" cy="619125"/>
          </a:xfrm>
          <a:prstGeom prst="rect">
            <a:avLst/>
          </a:prstGeom>
        </p:spPr>
        <p:txBody>
          <a:bodyPr lIns="0" tIns="0" rIns="0" bIns="0" rtlCol="0" anchor="t">
            <a:spAutoFit/>
          </a:bodyPr>
          <a:lstStyle/>
          <a:p>
            <a:pPr>
              <a:lnSpc>
                <a:spcPts val="4800"/>
              </a:lnSpc>
            </a:pPr>
            <a:r>
              <a:rPr lang="en-US" sz="4000">
                <a:solidFill>
                  <a:srgbClr val="000000"/>
                </a:solidFill>
                <a:latin typeface="Roboto Bold"/>
              </a:rPr>
              <a:t>Dijkstra’s Algorithm</a:t>
            </a:r>
          </a:p>
        </p:txBody>
      </p:sp>
      <p:sp>
        <p:nvSpPr>
          <p:cNvPr id="4" name="TextBox 4"/>
          <p:cNvSpPr txBox="1"/>
          <p:nvPr/>
        </p:nvSpPr>
        <p:spPr>
          <a:xfrm>
            <a:off x="1686388" y="3137391"/>
            <a:ext cx="6166482" cy="6350000"/>
          </a:xfrm>
          <a:prstGeom prst="rect">
            <a:avLst/>
          </a:prstGeom>
        </p:spPr>
        <p:txBody>
          <a:bodyPr lIns="0" tIns="0" rIns="0" bIns="0" rtlCol="0" anchor="t">
            <a:spAutoFit/>
          </a:bodyPr>
          <a:lstStyle/>
          <a:p>
            <a:pPr>
              <a:lnSpc>
                <a:spcPts val="2800"/>
              </a:lnSpc>
            </a:pPr>
            <a:r>
              <a:rPr lang="en-US" sz="2000" spc="102">
                <a:solidFill>
                  <a:srgbClr val="000000"/>
                </a:solidFill>
                <a:latin typeface="Roboto"/>
              </a:rPr>
              <a:t>Dijkstra's algorithm works by maintaining a set of nodes that have been </a:t>
            </a:r>
            <a:r>
              <a:rPr lang="en-US" sz="2000" spc="102">
                <a:solidFill>
                  <a:srgbClr val="000000"/>
                </a:solidFill>
                <a:latin typeface="Roboto Bold"/>
              </a:rPr>
              <a:t>visited</a:t>
            </a:r>
            <a:r>
              <a:rPr lang="en-US" sz="2000" spc="102">
                <a:solidFill>
                  <a:srgbClr val="000000"/>
                </a:solidFill>
                <a:latin typeface="Roboto"/>
              </a:rPr>
              <a:t> and a set of nodes that have </a:t>
            </a:r>
            <a:r>
              <a:rPr lang="en-US" sz="2000" spc="102">
                <a:solidFill>
                  <a:srgbClr val="000000"/>
                </a:solidFill>
                <a:latin typeface="Roboto Bold"/>
              </a:rPr>
              <a:t>not been visited</a:t>
            </a:r>
            <a:r>
              <a:rPr lang="en-US" sz="2000" spc="102">
                <a:solidFill>
                  <a:srgbClr val="000000"/>
                </a:solidFill>
                <a:latin typeface="Roboto"/>
              </a:rPr>
              <a:t>. </a:t>
            </a:r>
          </a:p>
          <a:p>
            <a:pPr>
              <a:lnSpc>
                <a:spcPts val="2800"/>
              </a:lnSpc>
            </a:pPr>
            <a:endParaRPr lang="en-US" sz="2000" spc="102">
              <a:solidFill>
                <a:srgbClr val="000000"/>
              </a:solidFill>
              <a:latin typeface="Roboto"/>
            </a:endParaRPr>
          </a:p>
          <a:p>
            <a:pPr>
              <a:lnSpc>
                <a:spcPts val="2800"/>
              </a:lnSpc>
            </a:pPr>
            <a:r>
              <a:rPr lang="en-US" sz="2000" spc="102">
                <a:solidFill>
                  <a:srgbClr val="000000"/>
                </a:solidFill>
                <a:latin typeface="Roboto"/>
              </a:rPr>
              <a:t>The algorithm starts by adding the source node to the visited set and setting its distance to 0. Then, the algorithm repeatedly removes the node from the unvisited set with the smallest distance and adds it to the visited set. For each neighbor of the removed node, the algorithm calculates the tentative distance to the neighbor and updates the neighbor's distance if the tentative distance is </a:t>
            </a:r>
            <a:r>
              <a:rPr lang="en-US" sz="2000" spc="102">
                <a:solidFill>
                  <a:srgbClr val="000000"/>
                </a:solidFill>
                <a:latin typeface="Roboto Bold"/>
              </a:rPr>
              <a:t>smaller</a:t>
            </a:r>
            <a:r>
              <a:rPr lang="en-US" sz="2000" spc="102">
                <a:solidFill>
                  <a:srgbClr val="000000"/>
                </a:solidFill>
                <a:latin typeface="Roboto"/>
              </a:rPr>
              <a:t> than the current distance.</a:t>
            </a:r>
          </a:p>
          <a:p>
            <a:pPr>
              <a:lnSpc>
                <a:spcPts val="2800"/>
              </a:lnSpc>
            </a:pPr>
            <a:endParaRPr lang="en-US" sz="2000" spc="102">
              <a:solidFill>
                <a:srgbClr val="000000"/>
              </a:solidFill>
              <a:latin typeface="Roboto"/>
            </a:endParaRPr>
          </a:p>
          <a:p>
            <a:pPr>
              <a:lnSpc>
                <a:spcPts val="2800"/>
              </a:lnSpc>
            </a:pPr>
            <a:r>
              <a:rPr lang="en-US" sz="2000" spc="102">
                <a:solidFill>
                  <a:srgbClr val="000000"/>
                </a:solidFill>
                <a:latin typeface="Roboto"/>
              </a:rPr>
              <a:t>The algorithm continues until </a:t>
            </a:r>
            <a:r>
              <a:rPr lang="en-US" sz="2000" spc="102">
                <a:solidFill>
                  <a:srgbClr val="000000"/>
                </a:solidFill>
                <a:latin typeface="Roboto Bold"/>
              </a:rPr>
              <a:t>all</a:t>
            </a:r>
            <a:r>
              <a:rPr lang="en-US" sz="2000" spc="102">
                <a:solidFill>
                  <a:srgbClr val="000000"/>
                </a:solidFill>
                <a:latin typeface="Roboto"/>
              </a:rPr>
              <a:t> nodes have been visited. At this point, the distance of each node from the source node is the shortest path from the source node to that node.</a:t>
            </a:r>
          </a:p>
        </p:txBody>
      </p:sp>
      <p:sp>
        <p:nvSpPr>
          <p:cNvPr id="5" name="TextBox 5"/>
          <p:cNvSpPr txBox="1"/>
          <p:nvPr/>
        </p:nvSpPr>
        <p:spPr>
          <a:xfrm>
            <a:off x="2703841" y="2360310"/>
            <a:ext cx="3865190" cy="390525"/>
          </a:xfrm>
          <a:prstGeom prst="rect">
            <a:avLst/>
          </a:prstGeom>
        </p:spPr>
        <p:txBody>
          <a:bodyPr lIns="0" tIns="0" rIns="0" bIns="0" rtlCol="0" anchor="t">
            <a:spAutoFit/>
          </a:bodyPr>
          <a:lstStyle/>
          <a:p>
            <a:pPr>
              <a:lnSpc>
                <a:spcPts val="3000"/>
              </a:lnSpc>
            </a:pPr>
            <a:r>
              <a:rPr lang="en-US" sz="2500">
                <a:solidFill>
                  <a:srgbClr val="000000"/>
                </a:solidFill>
                <a:latin typeface="Roboto Bold"/>
              </a:rPr>
              <a:t>How?</a:t>
            </a:r>
          </a:p>
        </p:txBody>
      </p:sp>
      <p:sp>
        <p:nvSpPr>
          <p:cNvPr id="6" name="Freeform 6"/>
          <p:cNvSpPr/>
          <p:nvPr/>
        </p:nvSpPr>
        <p:spPr>
          <a:xfrm>
            <a:off x="8252920" y="-2829670"/>
            <a:ext cx="13654112" cy="14329399"/>
          </a:xfrm>
          <a:custGeom>
            <a:avLst/>
            <a:gdLst/>
            <a:ahLst/>
            <a:cxnLst/>
            <a:rect l="l" t="t" r="r" b="b"/>
            <a:pathLst>
              <a:path w="13654112" h="14329399">
                <a:moveTo>
                  <a:pt x="0" y="0"/>
                </a:moveTo>
                <a:lnTo>
                  <a:pt x="13654112" y="0"/>
                </a:lnTo>
                <a:lnTo>
                  <a:pt x="13654112" y="14329399"/>
                </a:lnTo>
                <a:lnTo>
                  <a:pt x="0" y="14329399"/>
                </a:lnTo>
                <a:lnTo>
                  <a:pt x="0" y="0"/>
                </a:lnTo>
                <a:close/>
              </a:path>
            </a:pathLst>
          </a:custGeom>
          <a:blipFill>
            <a:blip r:embed="rId4"/>
            <a:stretch>
              <a:fillRect t="-4183" b="-4183"/>
            </a:stretch>
          </a:blipFill>
        </p:spPr>
        <p:txBody>
          <a:bodyPr/>
          <a:lstStyle/>
          <a:p>
            <a:endParaRPr lang="en-US"/>
          </a:p>
        </p:txBody>
      </p:sp>
      <p:sp>
        <p:nvSpPr>
          <p:cNvPr id="7" name="Freeform 7"/>
          <p:cNvSpPr/>
          <p:nvPr/>
        </p:nvSpPr>
        <p:spPr>
          <a:xfrm>
            <a:off x="16271372" y="1442225"/>
            <a:ext cx="711732" cy="1157288"/>
          </a:xfrm>
          <a:custGeom>
            <a:avLst/>
            <a:gdLst/>
            <a:ahLst/>
            <a:cxnLst/>
            <a:rect l="l" t="t" r="r" b="b"/>
            <a:pathLst>
              <a:path w="711732" h="1157288">
                <a:moveTo>
                  <a:pt x="0" y="0"/>
                </a:moveTo>
                <a:lnTo>
                  <a:pt x="711732" y="0"/>
                </a:lnTo>
                <a:lnTo>
                  <a:pt x="711732" y="1157288"/>
                </a:lnTo>
                <a:lnTo>
                  <a:pt x="0" y="1157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1597836" y="7239219"/>
            <a:ext cx="711732" cy="1157288"/>
          </a:xfrm>
          <a:custGeom>
            <a:avLst/>
            <a:gdLst/>
            <a:ahLst/>
            <a:cxnLst/>
            <a:rect l="l" t="t" r="r" b="b"/>
            <a:pathLst>
              <a:path w="711732" h="1157288">
                <a:moveTo>
                  <a:pt x="0" y="0"/>
                </a:moveTo>
                <a:lnTo>
                  <a:pt x="711732" y="0"/>
                </a:lnTo>
                <a:lnTo>
                  <a:pt x="711732" y="1157288"/>
                </a:lnTo>
                <a:lnTo>
                  <a:pt x="0" y="1157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60510" y="9210675"/>
            <a:ext cx="1363773" cy="0"/>
          </a:xfrm>
          <a:prstGeom prst="line">
            <a:avLst/>
          </a:prstGeom>
          <a:ln w="95250" cap="flat">
            <a:solidFill>
              <a:srgbClr val="BB3933"/>
            </a:solidFill>
            <a:prstDash val="solid"/>
            <a:headEnd type="none" w="sm" len="sm"/>
            <a:tailEnd type="none" w="sm" len="sm"/>
          </a:ln>
        </p:spPr>
        <p:txBody>
          <a:bodyPr/>
          <a:lstStyle/>
          <a:p>
            <a:endParaRPr lang="en-US"/>
          </a:p>
        </p:txBody>
      </p:sp>
      <p:sp>
        <p:nvSpPr>
          <p:cNvPr id="3" name="Freeform 3"/>
          <p:cNvSpPr/>
          <p:nvPr/>
        </p:nvSpPr>
        <p:spPr>
          <a:xfrm>
            <a:off x="1660510" y="2357437"/>
            <a:ext cx="620458" cy="609600"/>
          </a:xfrm>
          <a:custGeom>
            <a:avLst/>
            <a:gdLst/>
            <a:ahLst/>
            <a:cxnLst/>
            <a:rect l="l" t="t" r="r" b="b"/>
            <a:pathLst>
              <a:path w="620458" h="609600">
                <a:moveTo>
                  <a:pt x="0" y="0"/>
                </a:moveTo>
                <a:lnTo>
                  <a:pt x="620458" y="0"/>
                </a:lnTo>
                <a:lnTo>
                  <a:pt x="620458" y="609600"/>
                </a:lnTo>
                <a:lnTo>
                  <a:pt x="0" y="60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60510" y="1019175"/>
            <a:ext cx="6166482" cy="619125"/>
          </a:xfrm>
          <a:prstGeom prst="rect">
            <a:avLst/>
          </a:prstGeom>
        </p:spPr>
        <p:txBody>
          <a:bodyPr lIns="0" tIns="0" rIns="0" bIns="0" rtlCol="0" anchor="t">
            <a:spAutoFit/>
          </a:bodyPr>
          <a:lstStyle/>
          <a:p>
            <a:pPr>
              <a:lnSpc>
                <a:spcPts val="4800"/>
              </a:lnSpc>
            </a:pPr>
            <a:r>
              <a:rPr lang="en-US" sz="4000">
                <a:solidFill>
                  <a:srgbClr val="000000"/>
                </a:solidFill>
                <a:latin typeface="Roboto Bold"/>
              </a:rPr>
              <a:t>Dijkstra’s Algorithm</a:t>
            </a:r>
          </a:p>
        </p:txBody>
      </p:sp>
      <p:sp>
        <p:nvSpPr>
          <p:cNvPr id="5" name="TextBox 5"/>
          <p:cNvSpPr txBox="1"/>
          <p:nvPr/>
        </p:nvSpPr>
        <p:spPr>
          <a:xfrm>
            <a:off x="1660510" y="3138487"/>
            <a:ext cx="6166482" cy="5645150"/>
          </a:xfrm>
          <a:prstGeom prst="rect">
            <a:avLst/>
          </a:prstGeom>
        </p:spPr>
        <p:txBody>
          <a:bodyPr lIns="0" tIns="0" rIns="0" bIns="0" rtlCol="0" anchor="t">
            <a:spAutoFit/>
          </a:bodyPr>
          <a:lstStyle/>
          <a:p>
            <a:pPr>
              <a:lnSpc>
                <a:spcPts val="2800"/>
              </a:lnSpc>
            </a:pPr>
            <a:r>
              <a:rPr lang="en-US" sz="2000" spc="102">
                <a:solidFill>
                  <a:srgbClr val="000000"/>
                </a:solidFill>
                <a:latin typeface="Roboto"/>
              </a:rPr>
              <a:t>The best graph search algorithm to find the shortest path between two nodes in a graph depends on the specific characteristics of the graph and the desired trade-offs between </a:t>
            </a:r>
            <a:r>
              <a:rPr lang="en-US" sz="2000" spc="102">
                <a:solidFill>
                  <a:srgbClr val="000000"/>
                </a:solidFill>
                <a:latin typeface="Roboto Bold"/>
              </a:rPr>
              <a:t>accuracy</a:t>
            </a:r>
            <a:r>
              <a:rPr lang="en-US" sz="2000" spc="102">
                <a:solidFill>
                  <a:srgbClr val="000000"/>
                </a:solidFill>
                <a:latin typeface="Roboto"/>
              </a:rPr>
              <a:t> and </a:t>
            </a:r>
            <a:r>
              <a:rPr lang="en-US" sz="2000" spc="102">
                <a:solidFill>
                  <a:srgbClr val="000000"/>
                </a:solidFill>
                <a:latin typeface="Roboto Bold"/>
              </a:rPr>
              <a:t>efficiency</a:t>
            </a:r>
            <a:r>
              <a:rPr lang="en-US" sz="2000" spc="102">
                <a:solidFill>
                  <a:srgbClr val="000000"/>
                </a:solidFill>
                <a:latin typeface="Roboto"/>
              </a:rPr>
              <a:t>. Dijkstra’s algorithm proves to be the ideal pick in contrast to other prominent algorithms like A*, due to the following reasons:</a:t>
            </a:r>
          </a:p>
          <a:p>
            <a:pPr>
              <a:lnSpc>
                <a:spcPts val="2800"/>
              </a:lnSpc>
            </a:pPr>
            <a:endParaRPr lang="en-US" sz="2000" spc="102">
              <a:solidFill>
                <a:srgbClr val="000000"/>
              </a:solidFill>
              <a:latin typeface="Roboto"/>
            </a:endParaRPr>
          </a:p>
          <a:p>
            <a:pPr marL="431801" lvl="1" indent="-215900">
              <a:lnSpc>
                <a:spcPts val="2800"/>
              </a:lnSpc>
              <a:buFont typeface="Arial"/>
              <a:buChar char="•"/>
            </a:pPr>
            <a:r>
              <a:rPr lang="en-US" sz="2000" spc="102">
                <a:solidFill>
                  <a:srgbClr val="000000"/>
                </a:solidFill>
                <a:latin typeface="Roboto"/>
              </a:rPr>
              <a:t>Dijkstra’s Algorithm </a:t>
            </a:r>
            <a:r>
              <a:rPr lang="en-US" sz="2000" spc="102">
                <a:solidFill>
                  <a:srgbClr val="000000"/>
                </a:solidFill>
                <a:latin typeface="Roboto Bold"/>
              </a:rPr>
              <a:t>guarantees</a:t>
            </a:r>
            <a:r>
              <a:rPr lang="en-US" sz="2000" spc="102">
                <a:solidFill>
                  <a:srgbClr val="000000"/>
                </a:solidFill>
                <a:latin typeface="Roboto"/>
              </a:rPr>
              <a:t> the shortest path which is crucial in a mapping platform.</a:t>
            </a:r>
          </a:p>
          <a:p>
            <a:pPr>
              <a:lnSpc>
                <a:spcPts val="2800"/>
              </a:lnSpc>
            </a:pPr>
            <a:endParaRPr lang="en-US" sz="2000" spc="102">
              <a:solidFill>
                <a:srgbClr val="000000"/>
              </a:solidFill>
              <a:latin typeface="Roboto"/>
            </a:endParaRPr>
          </a:p>
          <a:p>
            <a:pPr marL="431801" lvl="1" indent="-215900">
              <a:lnSpc>
                <a:spcPts val="2800"/>
              </a:lnSpc>
              <a:buFont typeface="Arial"/>
              <a:buChar char="•"/>
            </a:pPr>
            <a:r>
              <a:rPr lang="en-US" sz="2000" spc="102">
                <a:solidFill>
                  <a:srgbClr val="000000"/>
                </a:solidFill>
                <a:latin typeface="Roboto"/>
              </a:rPr>
              <a:t>Since, we have data for a limited number of cities, so Dijkstra’s Algorithm is preferred for relatively </a:t>
            </a:r>
            <a:r>
              <a:rPr lang="en-US" sz="2000" spc="102">
                <a:solidFill>
                  <a:srgbClr val="000000"/>
                </a:solidFill>
                <a:latin typeface="Roboto Bold"/>
              </a:rPr>
              <a:t>smaller</a:t>
            </a:r>
            <a:r>
              <a:rPr lang="en-US" sz="2000" spc="102">
                <a:solidFill>
                  <a:srgbClr val="000000"/>
                </a:solidFill>
                <a:latin typeface="Roboto"/>
              </a:rPr>
              <a:t> graphs.</a:t>
            </a:r>
          </a:p>
          <a:p>
            <a:pPr>
              <a:lnSpc>
                <a:spcPts val="2800"/>
              </a:lnSpc>
            </a:pPr>
            <a:endParaRPr lang="en-US" sz="2000" spc="102">
              <a:solidFill>
                <a:srgbClr val="000000"/>
              </a:solidFill>
              <a:latin typeface="Roboto"/>
            </a:endParaRPr>
          </a:p>
        </p:txBody>
      </p:sp>
      <p:sp>
        <p:nvSpPr>
          <p:cNvPr id="6" name="TextBox 6"/>
          <p:cNvSpPr txBox="1"/>
          <p:nvPr/>
        </p:nvSpPr>
        <p:spPr>
          <a:xfrm>
            <a:off x="2677963" y="2481262"/>
            <a:ext cx="3865190" cy="390525"/>
          </a:xfrm>
          <a:prstGeom prst="rect">
            <a:avLst/>
          </a:prstGeom>
        </p:spPr>
        <p:txBody>
          <a:bodyPr lIns="0" tIns="0" rIns="0" bIns="0" rtlCol="0" anchor="t">
            <a:spAutoFit/>
          </a:bodyPr>
          <a:lstStyle/>
          <a:p>
            <a:pPr>
              <a:lnSpc>
                <a:spcPts val="3000"/>
              </a:lnSpc>
            </a:pPr>
            <a:r>
              <a:rPr lang="en-US" sz="2500">
                <a:solidFill>
                  <a:srgbClr val="000000"/>
                </a:solidFill>
                <a:latin typeface="Roboto Bold"/>
              </a:rPr>
              <a:t>Why?</a:t>
            </a:r>
          </a:p>
        </p:txBody>
      </p:sp>
      <p:sp>
        <p:nvSpPr>
          <p:cNvPr id="7" name="Freeform 7"/>
          <p:cNvSpPr/>
          <p:nvPr/>
        </p:nvSpPr>
        <p:spPr>
          <a:xfrm>
            <a:off x="8252920" y="-2829670"/>
            <a:ext cx="13654112" cy="14329399"/>
          </a:xfrm>
          <a:custGeom>
            <a:avLst/>
            <a:gdLst/>
            <a:ahLst/>
            <a:cxnLst/>
            <a:rect l="l" t="t" r="r" b="b"/>
            <a:pathLst>
              <a:path w="13654112" h="14329399">
                <a:moveTo>
                  <a:pt x="0" y="0"/>
                </a:moveTo>
                <a:lnTo>
                  <a:pt x="13654112" y="0"/>
                </a:lnTo>
                <a:lnTo>
                  <a:pt x="13654112" y="14329399"/>
                </a:lnTo>
                <a:lnTo>
                  <a:pt x="0" y="14329399"/>
                </a:lnTo>
                <a:lnTo>
                  <a:pt x="0" y="0"/>
                </a:lnTo>
                <a:close/>
              </a:path>
            </a:pathLst>
          </a:custGeom>
          <a:blipFill>
            <a:blip r:embed="rId4"/>
            <a:stretch>
              <a:fillRect t="-4183" b="-4183"/>
            </a:stretch>
          </a:blipFill>
        </p:spPr>
        <p:txBody>
          <a:bodyPr/>
          <a:lstStyle/>
          <a:p>
            <a:endParaRPr lang="en-US"/>
          </a:p>
        </p:txBody>
      </p:sp>
      <p:sp>
        <p:nvSpPr>
          <p:cNvPr id="8" name="Freeform 8"/>
          <p:cNvSpPr/>
          <p:nvPr/>
        </p:nvSpPr>
        <p:spPr>
          <a:xfrm>
            <a:off x="16271372" y="1442225"/>
            <a:ext cx="711732" cy="1157288"/>
          </a:xfrm>
          <a:custGeom>
            <a:avLst/>
            <a:gdLst/>
            <a:ahLst/>
            <a:cxnLst/>
            <a:rect l="l" t="t" r="r" b="b"/>
            <a:pathLst>
              <a:path w="711732" h="1157288">
                <a:moveTo>
                  <a:pt x="0" y="0"/>
                </a:moveTo>
                <a:lnTo>
                  <a:pt x="711732" y="0"/>
                </a:lnTo>
                <a:lnTo>
                  <a:pt x="711732" y="1157288"/>
                </a:lnTo>
                <a:lnTo>
                  <a:pt x="0" y="1157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1597836" y="7239219"/>
            <a:ext cx="711732" cy="1157288"/>
          </a:xfrm>
          <a:custGeom>
            <a:avLst/>
            <a:gdLst/>
            <a:ahLst/>
            <a:cxnLst/>
            <a:rect l="l" t="t" r="r" b="b"/>
            <a:pathLst>
              <a:path w="711732" h="1157288">
                <a:moveTo>
                  <a:pt x="0" y="0"/>
                </a:moveTo>
                <a:lnTo>
                  <a:pt x="711732" y="0"/>
                </a:lnTo>
                <a:lnTo>
                  <a:pt x="711732" y="1157288"/>
                </a:lnTo>
                <a:lnTo>
                  <a:pt x="0" y="1157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11249" y="2158873"/>
            <a:ext cx="739478" cy="739478"/>
          </a:xfrm>
          <a:custGeom>
            <a:avLst/>
            <a:gdLst/>
            <a:ahLst/>
            <a:cxnLst/>
            <a:rect l="l" t="t" r="r" b="b"/>
            <a:pathLst>
              <a:path w="739478" h="739478">
                <a:moveTo>
                  <a:pt x="0" y="0"/>
                </a:moveTo>
                <a:lnTo>
                  <a:pt x="739478" y="0"/>
                </a:lnTo>
                <a:lnTo>
                  <a:pt x="739478" y="739478"/>
                </a:lnTo>
                <a:lnTo>
                  <a:pt x="0" y="739478"/>
                </a:lnTo>
                <a:lnTo>
                  <a:pt x="0" y="0"/>
                </a:lnTo>
                <a:close/>
              </a:path>
            </a:pathLst>
          </a:custGeom>
          <a:blipFill>
            <a:blip r:embed="rId2"/>
            <a:stretch>
              <a:fillRect/>
            </a:stretch>
          </a:blipFill>
        </p:spPr>
        <p:txBody>
          <a:bodyPr/>
          <a:lstStyle/>
          <a:p>
            <a:endParaRPr lang="en-US"/>
          </a:p>
        </p:txBody>
      </p:sp>
      <p:sp>
        <p:nvSpPr>
          <p:cNvPr id="3" name="Freeform 3"/>
          <p:cNvSpPr/>
          <p:nvPr/>
        </p:nvSpPr>
        <p:spPr>
          <a:xfrm>
            <a:off x="10711249" y="4582424"/>
            <a:ext cx="739478" cy="739478"/>
          </a:xfrm>
          <a:custGeom>
            <a:avLst/>
            <a:gdLst/>
            <a:ahLst/>
            <a:cxnLst/>
            <a:rect l="l" t="t" r="r" b="b"/>
            <a:pathLst>
              <a:path w="739478" h="739478">
                <a:moveTo>
                  <a:pt x="0" y="0"/>
                </a:moveTo>
                <a:lnTo>
                  <a:pt x="739478" y="0"/>
                </a:lnTo>
                <a:lnTo>
                  <a:pt x="739478" y="739478"/>
                </a:lnTo>
                <a:lnTo>
                  <a:pt x="0" y="739478"/>
                </a:lnTo>
                <a:lnTo>
                  <a:pt x="0" y="0"/>
                </a:lnTo>
                <a:close/>
              </a:path>
            </a:pathLst>
          </a:custGeom>
          <a:blipFill>
            <a:blip r:embed="rId2"/>
            <a:stretch>
              <a:fillRect/>
            </a:stretch>
          </a:blipFill>
        </p:spPr>
        <p:txBody>
          <a:bodyPr/>
          <a:lstStyle/>
          <a:p>
            <a:endParaRPr lang="en-US"/>
          </a:p>
        </p:txBody>
      </p:sp>
      <p:sp>
        <p:nvSpPr>
          <p:cNvPr id="4" name="Freeform 4"/>
          <p:cNvSpPr/>
          <p:nvPr/>
        </p:nvSpPr>
        <p:spPr>
          <a:xfrm>
            <a:off x="10711249" y="7304427"/>
            <a:ext cx="739478" cy="739478"/>
          </a:xfrm>
          <a:custGeom>
            <a:avLst/>
            <a:gdLst/>
            <a:ahLst/>
            <a:cxnLst/>
            <a:rect l="l" t="t" r="r" b="b"/>
            <a:pathLst>
              <a:path w="739478" h="739478">
                <a:moveTo>
                  <a:pt x="0" y="0"/>
                </a:moveTo>
                <a:lnTo>
                  <a:pt x="739478" y="0"/>
                </a:lnTo>
                <a:lnTo>
                  <a:pt x="739478" y="739478"/>
                </a:lnTo>
                <a:lnTo>
                  <a:pt x="0" y="739478"/>
                </a:lnTo>
                <a:lnTo>
                  <a:pt x="0" y="0"/>
                </a:lnTo>
                <a:close/>
              </a:path>
            </a:pathLst>
          </a:custGeom>
          <a:blipFill>
            <a:blip r:embed="rId2"/>
            <a:stretch>
              <a:fillRect/>
            </a:stretch>
          </a:blipFill>
        </p:spPr>
        <p:txBody>
          <a:bodyPr/>
          <a:lstStyle/>
          <a:p>
            <a:endParaRPr lang="en-US"/>
          </a:p>
        </p:txBody>
      </p:sp>
      <p:pic>
        <p:nvPicPr>
          <p:cNvPr id="5" name="Picture 5"/>
          <p:cNvPicPr>
            <a:picLocks noChangeAspect="1"/>
          </p:cNvPicPr>
          <p:nvPr/>
        </p:nvPicPr>
        <p:blipFill>
          <a:blip r:embed="rId3"/>
          <a:stretch>
            <a:fillRect/>
          </a:stretch>
        </p:blipFill>
        <p:spPr>
          <a:xfrm>
            <a:off x="-47202" y="-23917"/>
            <a:ext cx="10334834" cy="10334834"/>
          </a:xfrm>
          <a:prstGeom prst="rect">
            <a:avLst/>
          </a:prstGeom>
        </p:spPr>
      </p:pic>
      <p:sp>
        <p:nvSpPr>
          <p:cNvPr id="6" name="TextBox 6"/>
          <p:cNvSpPr txBox="1"/>
          <p:nvPr/>
        </p:nvSpPr>
        <p:spPr>
          <a:xfrm>
            <a:off x="10711249" y="1019175"/>
            <a:ext cx="6548051" cy="619125"/>
          </a:xfrm>
          <a:prstGeom prst="rect">
            <a:avLst/>
          </a:prstGeom>
        </p:spPr>
        <p:txBody>
          <a:bodyPr lIns="0" tIns="0" rIns="0" bIns="0" rtlCol="0" anchor="t">
            <a:spAutoFit/>
          </a:bodyPr>
          <a:lstStyle/>
          <a:p>
            <a:pPr>
              <a:lnSpc>
                <a:spcPts val="4800"/>
              </a:lnSpc>
            </a:pPr>
            <a:r>
              <a:rPr lang="en-US" sz="4000">
                <a:solidFill>
                  <a:srgbClr val="000000"/>
                </a:solidFill>
                <a:latin typeface="Roboto Bold"/>
              </a:rPr>
              <a:t>Data</a:t>
            </a:r>
          </a:p>
        </p:txBody>
      </p:sp>
      <p:sp>
        <p:nvSpPr>
          <p:cNvPr id="7" name="TextBox 7"/>
          <p:cNvSpPr txBox="1"/>
          <p:nvPr/>
        </p:nvSpPr>
        <p:spPr>
          <a:xfrm>
            <a:off x="11880238" y="2300012"/>
            <a:ext cx="3865190" cy="438150"/>
          </a:xfrm>
          <a:prstGeom prst="rect">
            <a:avLst/>
          </a:prstGeom>
        </p:spPr>
        <p:txBody>
          <a:bodyPr lIns="0" tIns="0" rIns="0" bIns="0" rtlCol="0" anchor="t">
            <a:spAutoFit/>
          </a:bodyPr>
          <a:lstStyle/>
          <a:p>
            <a:pPr>
              <a:lnSpc>
                <a:spcPts val="3359"/>
              </a:lnSpc>
            </a:pPr>
            <a:r>
              <a:rPr lang="en-US" sz="2799">
                <a:solidFill>
                  <a:srgbClr val="000000"/>
                </a:solidFill>
                <a:latin typeface="Roboto Bold"/>
              </a:rPr>
              <a:t>Collection</a:t>
            </a:r>
          </a:p>
        </p:txBody>
      </p:sp>
      <p:sp>
        <p:nvSpPr>
          <p:cNvPr id="8" name="TextBox 8"/>
          <p:cNvSpPr txBox="1"/>
          <p:nvPr/>
        </p:nvSpPr>
        <p:spPr>
          <a:xfrm>
            <a:off x="10711249" y="2994924"/>
            <a:ext cx="5588785" cy="1063625"/>
          </a:xfrm>
          <a:prstGeom prst="rect">
            <a:avLst/>
          </a:prstGeom>
        </p:spPr>
        <p:txBody>
          <a:bodyPr lIns="0" tIns="0" rIns="0" bIns="0" rtlCol="0" anchor="t">
            <a:spAutoFit/>
          </a:bodyPr>
          <a:lstStyle/>
          <a:p>
            <a:pPr>
              <a:lnSpc>
                <a:spcPts val="2800"/>
              </a:lnSpc>
            </a:pPr>
            <a:r>
              <a:rPr lang="en-US" sz="2000" spc="102">
                <a:solidFill>
                  <a:srgbClr val="000000"/>
                </a:solidFill>
                <a:latin typeface="Roboto"/>
              </a:rPr>
              <a:t>We gathered data for 73 cities in Pakistan: name, latitude, longitude, and their neighboring cities connected by road.</a:t>
            </a:r>
          </a:p>
        </p:txBody>
      </p:sp>
      <p:sp>
        <p:nvSpPr>
          <p:cNvPr id="9" name="TextBox 9"/>
          <p:cNvSpPr txBox="1"/>
          <p:nvPr/>
        </p:nvSpPr>
        <p:spPr>
          <a:xfrm>
            <a:off x="11880238" y="4723563"/>
            <a:ext cx="3865190" cy="438150"/>
          </a:xfrm>
          <a:prstGeom prst="rect">
            <a:avLst/>
          </a:prstGeom>
        </p:spPr>
        <p:txBody>
          <a:bodyPr lIns="0" tIns="0" rIns="0" bIns="0" rtlCol="0" anchor="t">
            <a:spAutoFit/>
          </a:bodyPr>
          <a:lstStyle/>
          <a:p>
            <a:pPr>
              <a:lnSpc>
                <a:spcPts val="3359"/>
              </a:lnSpc>
            </a:pPr>
            <a:r>
              <a:rPr lang="en-US" sz="2799">
                <a:solidFill>
                  <a:srgbClr val="000000"/>
                </a:solidFill>
                <a:latin typeface="Roboto Bold"/>
              </a:rPr>
              <a:t>Storing</a:t>
            </a:r>
          </a:p>
        </p:txBody>
      </p:sp>
      <p:sp>
        <p:nvSpPr>
          <p:cNvPr id="10" name="TextBox 10"/>
          <p:cNvSpPr txBox="1"/>
          <p:nvPr/>
        </p:nvSpPr>
        <p:spPr>
          <a:xfrm>
            <a:off x="10711249" y="5417152"/>
            <a:ext cx="5588785" cy="1416050"/>
          </a:xfrm>
          <a:prstGeom prst="rect">
            <a:avLst/>
          </a:prstGeom>
        </p:spPr>
        <p:txBody>
          <a:bodyPr lIns="0" tIns="0" rIns="0" bIns="0" rtlCol="0" anchor="t">
            <a:spAutoFit/>
          </a:bodyPr>
          <a:lstStyle/>
          <a:p>
            <a:pPr>
              <a:lnSpc>
                <a:spcPts val="2800"/>
              </a:lnSpc>
            </a:pPr>
            <a:r>
              <a:rPr lang="en-US" sz="2000" spc="102">
                <a:solidFill>
                  <a:srgbClr val="000000"/>
                </a:solidFill>
                <a:latin typeface="Roboto"/>
              </a:rPr>
              <a:t>In order to store data, we made use of the most suitable data structures, taking into consideration both, the space and time complexity, as discussed earlier.</a:t>
            </a:r>
          </a:p>
        </p:txBody>
      </p:sp>
      <p:sp>
        <p:nvSpPr>
          <p:cNvPr id="11" name="TextBox 11"/>
          <p:cNvSpPr txBox="1"/>
          <p:nvPr/>
        </p:nvSpPr>
        <p:spPr>
          <a:xfrm>
            <a:off x="11880238" y="7445566"/>
            <a:ext cx="3865190" cy="438150"/>
          </a:xfrm>
          <a:prstGeom prst="rect">
            <a:avLst/>
          </a:prstGeom>
        </p:spPr>
        <p:txBody>
          <a:bodyPr lIns="0" tIns="0" rIns="0" bIns="0" rtlCol="0" anchor="t">
            <a:spAutoFit/>
          </a:bodyPr>
          <a:lstStyle/>
          <a:p>
            <a:pPr>
              <a:lnSpc>
                <a:spcPts val="3359"/>
              </a:lnSpc>
            </a:pPr>
            <a:r>
              <a:rPr lang="en-US" sz="2799">
                <a:solidFill>
                  <a:srgbClr val="000000"/>
                </a:solidFill>
                <a:latin typeface="Roboto Bold"/>
              </a:rPr>
              <a:t>Retrieval</a:t>
            </a:r>
          </a:p>
        </p:txBody>
      </p:sp>
      <p:sp>
        <p:nvSpPr>
          <p:cNvPr id="12" name="TextBox 12"/>
          <p:cNvSpPr txBox="1"/>
          <p:nvPr/>
        </p:nvSpPr>
        <p:spPr>
          <a:xfrm>
            <a:off x="10711249" y="8139155"/>
            <a:ext cx="5588785" cy="1063625"/>
          </a:xfrm>
          <a:prstGeom prst="rect">
            <a:avLst/>
          </a:prstGeom>
        </p:spPr>
        <p:txBody>
          <a:bodyPr lIns="0" tIns="0" rIns="0" bIns="0" rtlCol="0" anchor="t">
            <a:spAutoFit/>
          </a:bodyPr>
          <a:lstStyle/>
          <a:p>
            <a:pPr>
              <a:lnSpc>
                <a:spcPts val="2800"/>
              </a:lnSpc>
            </a:pPr>
            <a:r>
              <a:rPr lang="en-US" sz="2000" spc="102">
                <a:solidFill>
                  <a:srgbClr val="000000"/>
                </a:solidFill>
                <a:latin typeface="Roboto"/>
              </a:rPr>
              <a:t>We bear in mind the efficiency of data retrieval, as it is key for a mapping platform that is implemented on a GUI.</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5053" y="8617719"/>
            <a:ext cx="2393079" cy="76279"/>
            <a:chOff x="0" y="0"/>
            <a:chExt cx="3190772" cy="101706"/>
          </a:xfrm>
        </p:grpSpPr>
        <p:sp>
          <p:nvSpPr>
            <p:cNvPr id="3" name="Freeform 3"/>
            <p:cNvSpPr/>
            <p:nvPr/>
          </p:nvSpPr>
          <p:spPr>
            <a:xfrm>
              <a:off x="0" y="0"/>
              <a:ext cx="1595386" cy="101706"/>
            </a:xfrm>
            <a:custGeom>
              <a:avLst/>
              <a:gdLst/>
              <a:ahLst/>
              <a:cxnLst/>
              <a:rect l="l" t="t" r="r" b="b"/>
              <a:pathLst>
                <a:path w="1595386" h="101706">
                  <a:moveTo>
                    <a:pt x="0" y="0"/>
                  </a:moveTo>
                  <a:lnTo>
                    <a:pt x="1595386" y="0"/>
                  </a:lnTo>
                  <a:lnTo>
                    <a:pt x="1595386" y="101706"/>
                  </a:lnTo>
                  <a:lnTo>
                    <a:pt x="0" y="101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95386" y="0"/>
              <a:ext cx="1595386" cy="101706"/>
            </a:xfrm>
            <a:custGeom>
              <a:avLst/>
              <a:gdLst/>
              <a:ahLst/>
              <a:cxnLst/>
              <a:rect l="l" t="t" r="r" b="b"/>
              <a:pathLst>
                <a:path w="1595386" h="101706">
                  <a:moveTo>
                    <a:pt x="0" y="0"/>
                  </a:moveTo>
                  <a:lnTo>
                    <a:pt x="1595386" y="0"/>
                  </a:lnTo>
                  <a:lnTo>
                    <a:pt x="1595386" y="101706"/>
                  </a:lnTo>
                  <a:lnTo>
                    <a:pt x="0" y="1017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Freeform 5"/>
          <p:cNvSpPr/>
          <p:nvPr/>
        </p:nvSpPr>
        <p:spPr>
          <a:xfrm>
            <a:off x="5985871" y="-1717404"/>
            <a:ext cx="14234912" cy="13721808"/>
          </a:xfrm>
          <a:custGeom>
            <a:avLst/>
            <a:gdLst/>
            <a:ahLst/>
            <a:cxnLst/>
            <a:rect l="l" t="t" r="r" b="b"/>
            <a:pathLst>
              <a:path w="14234912" h="13721808">
                <a:moveTo>
                  <a:pt x="0" y="0"/>
                </a:moveTo>
                <a:lnTo>
                  <a:pt x="14234912" y="0"/>
                </a:lnTo>
                <a:lnTo>
                  <a:pt x="14234912" y="13721808"/>
                </a:lnTo>
                <a:lnTo>
                  <a:pt x="0" y="13721808"/>
                </a:lnTo>
                <a:lnTo>
                  <a:pt x="0" y="0"/>
                </a:lnTo>
                <a:close/>
              </a:path>
            </a:pathLst>
          </a:custGeom>
          <a:blipFill>
            <a:blip r:embed="rId6"/>
            <a:stretch>
              <a:fillRect l="-4073" t="-4033" r="-84696"/>
            </a:stretch>
          </a:blipFill>
        </p:spPr>
        <p:txBody>
          <a:bodyPr/>
          <a:lstStyle/>
          <a:p>
            <a:endParaRPr lang="en-US"/>
          </a:p>
        </p:txBody>
      </p:sp>
      <p:sp>
        <p:nvSpPr>
          <p:cNvPr id="6" name="Freeform 6"/>
          <p:cNvSpPr/>
          <p:nvPr/>
        </p:nvSpPr>
        <p:spPr>
          <a:xfrm rot="5400000">
            <a:off x="6695634" y="1684841"/>
            <a:ext cx="1203026" cy="46617"/>
          </a:xfrm>
          <a:custGeom>
            <a:avLst/>
            <a:gdLst/>
            <a:ahLst/>
            <a:cxnLst/>
            <a:rect l="l" t="t" r="r" b="b"/>
            <a:pathLst>
              <a:path w="1203026" h="46617">
                <a:moveTo>
                  <a:pt x="0" y="0"/>
                </a:moveTo>
                <a:lnTo>
                  <a:pt x="1203026" y="0"/>
                </a:lnTo>
                <a:lnTo>
                  <a:pt x="1203026" y="46618"/>
                </a:lnTo>
                <a:lnTo>
                  <a:pt x="0" y="466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1685053" y="3750559"/>
            <a:ext cx="5588785" cy="2635239"/>
          </a:xfrm>
          <a:prstGeom prst="rect">
            <a:avLst/>
          </a:prstGeom>
        </p:spPr>
        <p:txBody>
          <a:bodyPr lIns="0" tIns="0" rIns="0" bIns="0" rtlCol="0" anchor="t">
            <a:spAutoFit/>
          </a:bodyPr>
          <a:lstStyle/>
          <a:p>
            <a:pPr>
              <a:lnSpc>
                <a:spcPts val="7000"/>
              </a:lnSpc>
            </a:pPr>
            <a:r>
              <a:rPr lang="en-US" sz="5000">
                <a:solidFill>
                  <a:srgbClr val="000000"/>
                </a:solidFill>
                <a:latin typeface="Roboto Bold"/>
              </a:rPr>
              <a:t>Short Introduction of "Dijkstra the Explorer"</a:t>
            </a:r>
          </a:p>
        </p:txBody>
      </p:sp>
      <p:sp>
        <p:nvSpPr>
          <p:cNvPr id="8" name="TextBox 8"/>
          <p:cNvSpPr txBox="1"/>
          <p:nvPr/>
        </p:nvSpPr>
        <p:spPr>
          <a:xfrm>
            <a:off x="1685053" y="6765158"/>
            <a:ext cx="5588785" cy="1416050"/>
          </a:xfrm>
          <a:prstGeom prst="rect">
            <a:avLst/>
          </a:prstGeom>
        </p:spPr>
        <p:txBody>
          <a:bodyPr lIns="0" tIns="0" rIns="0" bIns="0" rtlCol="0" anchor="t">
            <a:spAutoFit/>
          </a:bodyPr>
          <a:lstStyle/>
          <a:p>
            <a:pPr>
              <a:lnSpc>
                <a:spcPts val="2800"/>
              </a:lnSpc>
            </a:pPr>
            <a:r>
              <a:rPr lang="en-US" sz="2000" spc="102">
                <a:solidFill>
                  <a:srgbClr val="000000"/>
                </a:solidFill>
                <a:latin typeface="Roboto"/>
              </a:rPr>
              <a:t>Group Members:</a:t>
            </a:r>
          </a:p>
          <a:p>
            <a:pPr>
              <a:lnSpc>
                <a:spcPts val="2800"/>
              </a:lnSpc>
            </a:pPr>
            <a:r>
              <a:rPr lang="en-US" sz="2000" spc="102">
                <a:solidFill>
                  <a:srgbClr val="000000"/>
                </a:solidFill>
                <a:latin typeface="Roboto"/>
              </a:rPr>
              <a:t>Shaikh Muhammad Sharjeel - 26932</a:t>
            </a:r>
          </a:p>
          <a:p>
            <a:pPr>
              <a:lnSpc>
                <a:spcPts val="2800"/>
              </a:lnSpc>
            </a:pPr>
            <a:r>
              <a:rPr lang="en-US" sz="2000" spc="102">
                <a:solidFill>
                  <a:srgbClr val="000000"/>
                </a:solidFill>
                <a:latin typeface="Roboto"/>
              </a:rPr>
              <a:t>Ikhlas Ahmed Khan - 27096</a:t>
            </a:r>
          </a:p>
          <a:p>
            <a:pPr>
              <a:lnSpc>
                <a:spcPts val="2800"/>
              </a:lnSpc>
            </a:pPr>
            <a:r>
              <a:rPr lang="en-US" sz="2000" spc="102">
                <a:solidFill>
                  <a:srgbClr val="000000"/>
                </a:solidFill>
                <a:latin typeface="Roboto"/>
              </a:rPr>
              <a:t>Syed Muhammad Roohallah Naqvi - 27082</a:t>
            </a:r>
          </a:p>
        </p:txBody>
      </p:sp>
      <p:sp>
        <p:nvSpPr>
          <p:cNvPr id="9" name="TextBox 9"/>
          <p:cNvSpPr txBox="1"/>
          <p:nvPr/>
        </p:nvSpPr>
        <p:spPr>
          <a:xfrm>
            <a:off x="1685053" y="3270971"/>
            <a:ext cx="5588785" cy="358775"/>
          </a:xfrm>
          <a:prstGeom prst="rect">
            <a:avLst/>
          </a:prstGeom>
        </p:spPr>
        <p:txBody>
          <a:bodyPr lIns="0" tIns="0" rIns="0" bIns="0" rtlCol="0" anchor="t">
            <a:spAutoFit/>
          </a:bodyPr>
          <a:lstStyle/>
          <a:p>
            <a:pPr>
              <a:lnSpc>
                <a:spcPts val="2800"/>
              </a:lnSpc>
            </a:pPr>
            <a:r>
              <a:rPr lang="en-US" sz="2000" spc="102">
                <a:solidFill>
                  <a:srgbClr val="000000"/>
                </a:solidFill>
                <a:latin typeface="Roboto"/>
              </a:rPr>
              <a:t>Data Structures (Class: 7294) - Fall 2023</a:t>
            </a:r>
          </a:p>
        </p:txBody>
      </p:sp>
      <p:sp>
        <p:nvSpPr>
          <p:cNvPr id="10" name="TextBox 10"/>
          <p:cNvSpPr txBox="1"/>
          <p:nvPr/>
        </p:nvSpPr>
        <p:spPr>
          <a:xfrm>
            <a:off x="7987770" y="971550"/>
            <a:ext cx="3797153" cy="1416050"/>
          </a:xfrm>
          <a:prstGeom prst="rect">
            <a:avLst/>
          </a:prstGeom>
        </p:spPr>
        <p:txBody>
          <a:bodyPr lIns="0" tIns="0" rIns="0" bIns="0" rtlCol="0" anchor="t">
            <a:spAutoFit/>
          </a:bodyPr>
          <a:lstStyle/>
          <a:p>
            <a:pPr>
              <a:lnSpc>
                <a:spcPts val="2800"/>
              </a:lnSpc>
            </a:pPr>
            <a:r>
              <a:rPr lang="en-US" sz="2000" spc="102">
                <a:solidFill>
                  <a:srgbClr val="000000"/>
                </a:solidFill>
                <a:latin typeface="Roboto"/>
              </a:rPr>
              <a:t>This Project is essentially about using appropriate Data Structures and Algorithms to solve daily life problems. </a:t>
            </a:r>
          </a:p>
        </p:txBody>
      </p:sp>
      <p:sp>
        <p:nvSpPr>
          <p:cNvPr id="11" name="TextBox 11"/>
          <p:cNvSpPr txBox="1"/>
          <p:nvPr/>
        </p:nvSpPr>
        <p:spPr>
          <a:xfrm>
            <a:off x="7987770" y="2590097"/>
            <a:ext cx="3713191" cy="2473325"/>
          </a:xfrm>
          <a:prstGeom prst="rect">
            <a:avLst/>
          </a:prstGeom>
        </p:spPr>
        <p:txBody>
          <a:bodyPr lIns="0" tIns="0" rIns="0" bIns="0" rtlCol="0" anchor="t">
            <a:spAutoFit/>
          </a:bodyPr>
          <a:lstStyle/>
          <a:p>
            <a:pPr>
              <a:lnSpc>
                <a:spcPts val="2800"/>
              </a:lnSpc>
            </a:pPr>
            <a:r>
              <a:rPr lang="en-US" sz="2000" spc="102">
                <a:solidFill>
                  <a:srgbClr val="000000"/>
                </a:solidFill>
                <a:latin typeface="Roboto"/>
              </a:rPr>
              <a:t>In our case, we make use of Graph, Heap, Linked Lists, and Arrays, along with the Dijkstra's Algorithm to create a shortest path finder between any two cities in Pakistan.</a:t>
            </a: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21879" y="2350254"/>
            <a:ext cx="739478" cy="739478"/>
          </a:xfrm>
          <a:custGeom>
            <a:avLst/>
            <a:gdLst/>
            <a:ahLst/>
            <a:cxnLst/>
            <a:rect l="l" t="t" r="r" b="b"/>
            <a:pathLst>
              <a:path w="739478" h="739478">
                <a:moveTo>
                  <a:pt x="0" y="0"/>
                </a:moveTo>
                <a:lnTo>
                  <a:pt x="739478" y="0"/>
                </a:lnTo>
                <a:lnTo>
                  <a:pt x="739478" y="739478"/>
                </a:lnTo>
                <a:lnTo>
                  <a:pt x="0" y="739478"/>
                </a:lnTo>
                <a:lnTo>
                  <a:pt x="0" y="0"/>
                </a:lnTo>
                <a:close/>
              </a:path>
            </a:pathLst>
          </a:custGeom>
          <a:blipFill>
            <a:blip r:embed="rId2"/>
            <a:stretch>
              <a:fillRect/>
            </a:stretch>
          </a:blipFill>
        </p:spPr>
        <p:txBody>
          <a:bodyPr/>
          <a:lstStyle/>
          <a:p>
            <a:endParaRPr lang="en-US"/>
          </a:p>
        </p:txBody>
      </p:sp>
      <p:pic>
        <p:nvPicPr>
          <p:cNvPr id="3" name="Picture 3"/>
          <p:cNvPicPr>
            <a:picLocks noChangeAspect="1"/>
          </p:cNvPicPr>
          <p:nvPr/>
        </p:nvPicPr>
        <p:blipFill>
          <a:blip r:embed="rId3"/>
          <a:stretch>
            <a:fillRect/>
          </a:stretch>
        </p:blipFill>
        <p:spPr>
          <a:xfrm>
            <a:off x="-5136572" y="167464"/>
            <a:ext cx="10334834" cy="10334834"/>
          </a:xfrm>
          <a:prstGeom prst="rect">
            <a:avLst/>
          </a:prstGeom>
        </p:spPr>
      </p:pic>
      <p:sp>
        <p:nvSpPr>
          <p:cNvPr id="4" name="Freeform 4"/>
          <p:cNvSpPr/>
          <p:nvPr/>
        </p:nvSpPr>
        <p:spPr>
          <a:xfrm>
            <a:off x="5621879" y="4773805"/>
            <a:ext cx="7015955" cy="2993108"/>
          </a:xfrm>
          <a:custGeom>
            <a:avLst/>
            <a:gdLst/>
            <a:ahLst/>
            <a:cxnLst/>
            <a:rect l="l" t="t" r="r" b="b"/>
            <a:pathLst>
              <a:path w="7015955" h="2993108">
                <a:moveTo>
                  <a:pt x="0" y="0"/>
                </a:moveTo>
                <a:lnTo>
                  <a:pt x="7015955" y="0"/>
                </a:lnTo>
                <a:lnTo>
                  <a:pt x="7015955" y="2993107"/>
                </a:lnTo>
                <a:lnTo>
                  <a:pt x="0" y="2993107"/>
                </a:lnTo>
                <a:lnTo>
                  <a:pt x="0" y="0"/>
                </a:lnTo>
                <a:close/>
              </a:path>
            </a:pathLst>
          </a:custGeom>
          <a:blipFill>
            <a:blip r:embed="rId4"/>
            <a:stretch>
              <a:fillRect/>
            </a:stretch>
          </a:blipFill>
        </p:spPr>
        <p:txBody>
          <a:bodyPr/>
          <a:lstStyle/>
          <a:p>
            <a:endParaRPr lang="en-US"/>
          </a:p>
        </p:txBody>
      </p:sp>
      <p:sp>
        <p:nvSpPr>
          <p:cNvPr id="5" name="Freeform 5"/>
          <p:cNvSpPr/>
          <p:nvPr/>
        </p:nvSpPr>
        <p:spPr>
          <a:xfrm>
            <a:off x="10243345" y="6610994"/>
            <a:ext cx="7015955" cy="2647306"/>
          </a:xfrm>
          <a:custGeom>
            <a:avLst/>
            <a:gdLst/>
            <a:ahLst/>
            <a:cxnLst/>
            <a:rect l="l" t="t" r="r" b="b"/>
            <a:pathLst>
              <a:path w="7015955" h="2647306">
                <a:moveTo>
                  <a:pt x="0" y="0"/>
                </a:moveTo>
                <a:lnTo>
                  <a:pt x="7015955" y="0"/>
                </a:lnTo>
                <a:lnTo>
                  <a:pt x="7015955" y="2647306"/>
                </a:lnTo>
                <a:lnTo>
                  <a:pt x="0" y="2647306"/>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5621879" y="1210556"/>
            <a:ext cx="6548051" cy="619125"/>
          </a:xfrm>
          <a:prstGeom prst="rect">
            <a:avLst/>
          </a:prstGeom>
        </p:spPr>
        <p:txBody>
          <a:bodyPr lIns="0" tIns="0" rIns="0" bIns="0" rtlCol="0" anchor="t">
            <a:spAutoFit/>
          </a:bodyPr>
          <a:lstStyle/>
          <a:p>
            <a:pPr>
              <a:lnSpc>
                <a:spcPts val="4800"/>
              </a:lnSpc>
            </a:pPr>
            <a:r>
              <a:rPr lang="en-US" sz="4000">
                <a:solidFill>
                  <a:srgbClr val="000000"/>
                </a:solidFill>
                <a:latin typeface="Roboto Bold"/>
              </a:rPr>
              <a:t>Sample Data</a:t>
            </a:r>
          </a:p>
        </p:txBody>
      </p:sp>
      <p:sp>
        <p:nvSpPr>
          <p:cNvPr id="7" name="TextBox 7"/>
          <p:cNvSpPr txBox="1"/>
          <p:nvPr/>
        </p:nvSpPr>
        <p:spPr>
          <a:xfrm>
            <a:off x="6790868" y="2491393"/>
            <a:ext cx="10468432" cy="438150"/>
          </a:xfrm>
          <a:prstGeom prst="rect">
            <a:avLst/>
          </a:prstGeom>
        </p:spPr>
        <p:txBody>
          <a:bodyPr lIns="0" tIns="0" rIns="0" bIns="0" rtlCol="0" anchor="t">
            <a:spAutoFit/>
          </a:bodyPr>
          <a:lstStyle/>
          <a:p>
            <a:pPr>
              <a:lnSpc>
                <a:spcPts val="3359"/>
              </a:lnSpc>
            </a:pPr>
            <a:r>
              <a:rPr lang="en-US" sz="2799">
                <a:solidFill>
                  <a:srgbClr val="000000"/>
                </a:solidFill>
                <a:latin typeface="Roboto Bold"/>
              </a:rPr>
              <a:t>Comma-separated Values (sample_data.csv)</a:t>
            </a:r>
          </a:p>
        </p:txBody>
      </p:sp>
      <p:sp>
        <p:nvSpPr>
          <p:cNvPr id="8" name="TextBox 8"/>
          <p:cNvSpPr txBox="1"/>
          <p:nvPr/>
        </p:nvSpPr>
        <p:spPr>
          <a:xfrm>
            <a:off x="5621879" y="3280991"/>
            <a:ext cx="11637421" cy="711200"/>
          </a:xfrm>
          <a:prstGeom prst="rect">
            <a:avLst/>
          </a:prstGeom>
        </p:spPr>
        <p:txBody>
          <a:bodyPr lIns="0" tIns="0" rIns="0" bIns="0" rtlCol="0" anchor="t">
            <a:spAutoFit/>
          </a:bodyPr>
          <a:lstStyle/>
          <a:p>
            <a:pPr>
              <a:lnSpc>
                <a:spcPts val="2800"/>
              </a:lnSpc>
            </a:pPr>
            <a:r>
              <a:rPr lang="en-US" sz="2000" spc="102">
                <a:solidFill>
                  <a:srgbClr val="000000"/>
                </a:solidFill>
                <a:latin typeface="Roboto"/>
              </a:rPr>
              <a:t>This is a sample data of 7 cities from the 73 cities in Pakistan: name, latitude, longitude, and their neighboring cities connected by road, provided in a .csv file.</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01808" y="-384018"/>
            <a:ext cx="18526628" cy="3984902"/>
            <a:chOff x="0" y="0"/>
            <a:chExt cx="1610883" cy="346486"/>
          </a:xfrm>
        </p:grpSpPr>
        <p:sp>
          <p:nvSpPr>
            <p:cNvPr id="3" name="Freeform 3"/>
            <p:cNvSpPr/>
            <p:nvPr/>
          </p:nvSpPr>
          <p:spPr>
            <a:xfrm>
              <a:off x="0" y="0"/>
              <a:ext cx="1610883" cy="346486"/>
            </a:xfrm>
            <a:custGeom>
              <a:avLst/>
              <a:gdLst/>
              <a:ahLst/>
              <a:cxnLst/>
              <a:rect l="l" t="t" r="r" b="b"/>
              <a:pathLst>
                <a:path w="1610883" h="346486">
                  <a:moveTo>
                    <a:pt x="203200" y="0"/>
                  </a:moveTo>
                  <a:lnTo>
                    <a:pt x="1407683" y="0"/>
                  </a:lnTo>
                  <a:lnTo>
                    <a:pt x="1610883" y="346486"/>
                  </a:lnTo>
                  <a:lnTo>
                    <a:pt x="0" y="346486"/>
                  </a:lnTo>
                  <a:lnTo>
                    <a:pt x="203200" y="0"/>
                  </a:lnTo>
                  <a:close/>
                </a:path>
              </a:pathLst>
            </a:custGeom>
            <a:solidFill>
              <a:srgbClr val="E4E4E4"/>
            </a:solidFill>
          </p:spPr>
          <p:txBody>
            <a:bodyPr/>
            <a:lstStyle/>
            <a:p>
              <a:endParaRPr lang="en-US"/>
            </a:p>
          </p:txBody>
        </p:sp>
        <p:sp>
          <p:nvSpPr>
            <p:cNvPr id="4" name="TextBox 4"/>
            <p:cNvSpPr txBox="1"/>
            <p:nvPr/>
          </p:nvSpPr>
          <p:spPr>
            <a:xfrm>
              <a:off x="127000" y="-38100"/>
              <a:ext cx="1356883" cy="384586"/>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3814230" y="9258300"/>
            <a:ext cx="5765006" cy="1028700"/>
            <a:chOff x="0" y="0"/>
            <a:chExt cx="7686674" cy="1371600"/>
          </a:xfrm>
        </p:grpSpPr>
        <p:grpSp>
          <p:nvGrpSpPr>
            <p:cNvPr id="6" name="Group 6"/>
            <p:cNvGrpSpPr/>
            <p:nvPr/>
          </p:nvGrpSpPr>
          <p:grpSpPr>
            <a:xfrm>
              <a:off x="0" y="0"/>
              <a:ext cx="7686674" cy="1371600"/>
              <a:chOff x="0" y="0"/>
              <a:chExt cx="1049690" cy="187305"/>
            </a:xfrm>
          </p:grpSpPr>
          <p:sp>
            <p:nvSpPr>
              <p:cNvPr id="7" name="Freeform 7"/>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8" name="TextBox 8"/>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rPr>
                <a:t>Class-by-Class...</a:t>
              </a:r>
            </a:p>
          </p:txBody>
        </p:sp>
      </p:grpSp>
      <p:grpSp>
        <p:nvGrpSpPr>
          <p:cNvPr id="10" name="Group 10"/>
          <p:cNvGrpSpPr/>
          <p:nvPr/>
        </p:nvGrpSpPr>
        <p:grpSpPr>
          <a:xfrm>
            <a:off x="1028700" y="802859"/>
            <a:ext cx="11620195" cy="2006657"/>
            <a:chOff x="0" y="0"/>
            <a:chExt cx="15493593" cy="2675543"/>
          </a:xfrm>
        </p:grpSpPr>
        <p:sp>
          <p:nvSpPr>
            <p:cNvPr id="11" name="TextBox 11"/>
            <p:cNvSpPr txBox="1"/>
            <p:nvPr/>
          </p:nvSpPr>
          <p:spPr>
            <a:xfrm>
              <a:off x="0" y="0"/>
              <a:ext cx="15493593" cy="1714500"/>
            </a:xfrm>
            <a:prstGeom prst="rect">
              <a:avLst/>
            </a:prstGeom>
          </p:spPr>
          <p:txBody>
            <a:bodyPr lIns="0" tIns="0" rIns="0" bIns="0" rtlCol="0" anchor="t">
              <a:spAutoFit/>
            </a:bodyPr>
            <a:lstStyle/>
            <a:p>
              <a:pPr>
                <a:lnSpc>
                  <a:spcPts val="10199"/>
                </a:lnSpc>
              </a:pPr>
              <a:r>
                <a:rPr lang="en-US" sz="8499">
                  <a:solidFill>
                    <a:srgbClr val="A20E20"/>
                  </a:solidFill>
                  <a:latin typeface="TT Hoves Bold"/>
                </a:rPr>
                <a:t>Complexity Analysis</a:t>
              </a:r>
            </a:p>
          </p:txBody>
        </p:sp>
        <p:sp>
          <p:nvSpPr>
            <p:cNvPr id="12" name="TextBox 12"/>
            <p:cNvSpPr txBox="1"/>
            <p:nvPr/>
          </p:nvSpPr>
          <p:spPr>
            <a:xfrm>
              <a:off x="0" y="1914389"/>
              <a:ext cx="15493593" cy="761154"/>
            </a:xfrm>
            <a:prstGeom prst="rect">
              <a:avLst/>
            </a:prstGeom>
          </p:spPr>
          <p:txBody>
            <a:bodyPr lIns="0" tIns="0" rIns="0" bIns="0" rtlCol="0" anchor="t">
              <a:spAutoFit/>
            </a:bodyPr>
            <a:lstStyle/>
            <a:p>
              <a:pPr>
                <a:lnSpc>
                  <a:spcPts val="4759"/>
                </a:lnSpc>
              </a:pPr>
              <a:r>
                <a:rPr lang="en-US" sz="3399">
                  <a:solidFill>
                    <a:srgbClr val="2A2E3A"/>
                  </a:solidFill>
                  <a:latin typeface="Helios"/>
                </a:rPr>
                <a:t>Big O Analysis of each function implemented in the project. </a:t>
              </a:r>
            </a:p>
          </p:txBody>
        </p:sp>
      </p:grpSp>
      <p:grpSp>
        <p:nvGrpSpPr>
          <p:cNvPr id="13" name="Group 13"/>
          <p:cNvGrpSpPr/>
          <p:nvPr/>
        </p:nvGrpSpPr>
        <p:grpSpPr>
          <a:xfrm>
            <a:off x="8244458" y="5786145"/>
            <a:ext cx="8214541" cy="2007108"/>
            <a:chOff x="0" y="0"/>
            <a:chExt cx="12177574" cy="2975420"/>
          </a:xfrm>
        </p:grpSpPr>
        <p:sp>
          <p:nvSpPr>
            <p:cNvPr id="14" name="Freeform 14"/>
            <p:cNvSpPr/>
            <p:nvPr/>
          </p:nvSpPr>
          <p:spPr>
            <a:xfrm>
              <a:off x="0" y="0"/>
              <a:ext cx="12177575" cy="2975420"/>
            </a:xfrm>
            <a:custGeom>
              <a:avLst/>
              <a:gdLst/>
              <a:ahLst/>
              <a:cxnLst/>
              <a:rect l="l" t="t" r="r" b="b"/>
              <a:pathLst>
                <a:path w="12177575" h="2975420">
                  <a:moveTo>
                    <a:pt x="28274" y="0"/>
                  </a:moveTo>
                  <a:lnTo>
                    <a:pt x="12149300" y="0"/>
                  </a:lnTo>
                  <a:cubicBezTo>
                    <a:pt x="12164916" y="0"/>
                    <a:pt x="12177575" y="12659"/>
                    <a:pt x="12177575" y="28274"/>
                  </a:cubicBezTo>
                  <a:lnTo>
                    <a:pt x="12177575" y="2947146"/>
                  </a:lnTo>
                  <a:cubicBezTo>
                    <a:pt x="12177575" y="2954645"/>
                    <a:pt x="12174596" y="2961836"/>
                    <a:pt x="12169294" y="2967139"/>
                  </a:cubicBezTo>
                  <a:cubicBezTo>
                    <a:pt x="12163991" y="2972441"/>
                    <a:pt x="12156799" y="2975420"/>
                    <a:pt x="12149300" y="2975420"/>
                  </a:cubicBezTo>
                  <a:lnTo>
                    <a:pt x="28274" y="2975420"/>
                  </a:lnTo>
                  <a:cubicBezTo>
                    <a:pt x="12659" y="2975420"/>
                    <a:pt x="0" y="2962761"/>
                    <a:pt x="0" y="2947146"/>
                  </a:cubicBezTo>
                  <a:lnTo>
                    <a:pt x="0" y="28274"/>
                  </a:lnTo>
                  <a:cubicBezTo>
                    <a:pt x="0" y="12659"/>
                    <a:pt x="12659" y="0"/>
                    <a:pt x="28274" y="0"/>
                  </a:cubicBezTo>
                  <a:close/>
                </a:path>
              </a:pathLst>
            </a:custGeom>
            <a:solidFill>
              <a:srgbClr val="FFFFFF"/>
            </a:solidFill>
            <a:ln w="9525" cap="rnd">
              <a:solidFill>
                <a:srgbClr val="2A2E3A"/>
              </a:solidFill>
              <a:prstDash val="solid"/>
              <a:round/>
            </a:ln>
          </p:spPr>
          <p:txBody>
            <a:bodyPr/>
            <a:lstStyle/>
            <a:p>
              <a:endParaRPr lang="en-US"/>
            </a:p>
          </p:txBody>
        </p:sp>
        <p:sp>
          <p:nvSpPr>
            <p:cNvPr id="15" name="TextBox 15"/>
            <p:cNvSpPr txBox="1"/>
            <p:nvPr/>
          </p:nvSpPr>
          <p:spPr>
            <a:xfrm>
              <a:off x="0" y="-38100"/>
              <a:ext cx="12177574" cy="3013520"/>
            </a:xfrm>
            <a:prstGeom prst="rect">
              <a:avLst/>
            </a:prstGeom>
          </p:spPr>
          <p:txBody>
            <a:bodyPr lIns="254000" tIns="254000" rIns="254000" bIns="254000" rtlCol="0" anchor="ctr"/>
            <a:lstStyle/>
            <a:p>
              <a:pPr>
                <a:lnSpc>
                  <a:spcPts val="2100"/>
                </a:lnSpc>
              </a:pPr>
              <a:r>
                <a:rPr lang="en-US" sz="1500">
                  <a:solidFill>
                    <a:srgbClr val="2A2E3A"/>
                  </a:solidFill>
                  <a:latin typeface="Helios"/>
                </a:rPr>
                <a:t>This represents the distribution of </a:t>
              </a:r>
              <a:r>
                <a:rPr lang="en-US" sz="1500">
                  <a:solidFill>
                    <a:srgbClr val="2A2E3A"/>
                  </a:solidFill>
                  <a:latin typeface="Helios Bold"/>
                </a:rPr>
                <a:t>time complexities</a:t>
              </a:r>
              <a:r>
                <a:rPr lang="en-US" sz="1500">
                  <a:solidFill>
                    <a:srgbClr val="2A2E3A"/>
                  </a:solidFill>
                  <a:latin typeface="Helios"/>
                </a:rPr>
                <a:t> (average cases) in our Project - </a:t>
              </a:r>
              <a:r>
                <a:rPr lang="en-US" sz="1500">
                  <a:solidFill>
                    <a:srgbClr val="2A2E3A"/>
                  </a:solidFill>
                  <a:latin typeface="Helios Bold"/>
                </a:rPr>
                <a:t>excluding the constructors, and getter/setter methods.</a:t>
              </a:r>
            </a:p>
            <a:p>
              <a:pPr>
                <a:lnSpc>
                  <a:spcPts val="2100"/>
                </a:lnSpc>
              </a:pPr>
              <a:endParaRPr lang="en-US" sz="1500">
                <a:solidFill>
                  <a:srgbClr val="2A2E3A"/>
                </a:solidFill>
                <a:latin typeface="Helios Bold"/>
              </a:endParaRPr>
            </a:p>
            <a:p>
              <a:pPr>
                <a:lnSpc>
                  <a:spcPts val="2100"/>
                </a:lnSpc>
              </a:pPr>
              <a:r>
                <a:rPr lang="en-US" sz="1500">
                  <a:solidFill>
                    <a:srgbClr val="2A2E3A"/>
                  </a:solidFill>
                  <a:latin typeface="Helios Bold"/>
                </a:rPr>
                <a:t>Note:</a:t>
              </a:r>
            </a:p>
            <a:p>
              <a:pPr>
                <a:lnSpc>
                  <a:spcPts val="2100"/>
                </a:lnSpc>
              </a:pPr>
              <a:r>
                <a:rPr lang="en-US" sz="1500">
                  <a:solidFill>
                    <a:srgbClr val="2A2E3A"/>
                  </a:solidFill>
                  <a:latin typeface="Helios"/>
                </a:rPr>
                <a:t>V and E represents the total number of vertices and edges in the graph respectively, and both are taken as N for uniformity in this pie chart.</a:t>
              </a:r>
            </a:p>
          </p:txBody>
        </p:sp>
      </p:grpSp>
      <p:pic>
        <p:nvPicPr>
          <p:cNvPr id="16" name="Picture 16"/>
          <p:cNvPicPr>
            <a:picLocks noChangeAspect="1"/>
          </p:cNvPicPr>
          <p:nvPr/>
        </p:nvPicPr>
        <p:blipFill>
          <a:blip r:embed="rId2"/>
          <a:stretch>
            <a:fillRect/>
          </a:stretch>
        </p:blipFill>
        <p:spPr>
          <a:xfrm>
            <a:off x="523347" y="3774514"/>
            <a:ext cx="6469921" cy="6482010"/>
          </a:xfrm>
          <a:prstGeom prst="rect">
            <a:avLst/>
          </a:prstGeom>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3887283" cy="8229600"/>
          </a:xfrm>
          <a:custGeom>
            <a:avLst/>
            <a:gdLst/>
            <a:ahLst/>
            <a:cxnLst/>
            <a:rect l="l" t="t" r="r" b="b"/>
            <a:pathLst>
              <a:path w="3887283" h="8229600">
                <a:moveTo>
                  <a:pt x="0" y="0"/>
                </a:moveTo>
                <a:lnTo>
                  <a:pt x="3887283" y="0"/>
                </a:lnTo>
                <a:lnTo>
                  <a:pt x="3887283" y="8229600"/>
                </a:lnTo>
                <a:lnTo>
                  <a:pt x="0" y="8229600"/>
                </a:lnTo>
                <a:lnTo>
                  <a:pt x="0" y="0"/>
                </a:lnTo>
                <a:close/>
              </a:path>
            </a:pathLst>
          </a:custGeom>
          <a:blipFill>
            <a:blip r:embed="rId2"/>
            <a:stretch>
              <a:fillRect/>
            </a:stretch>
          </a:blipFill>
        </p:spPr>
        <p:txBody>
          <a:bodyPr/>
          <a:lstStyle/>
          <a:p>
            <a:endParaRPr lang="en-US"/>
          </a:p>
        </p:txBody>
      </p:sp>
      <p:sp>
        <p:nvSpPr>
          <p:cNvPr id="3" name="Freeform 3"/>
          <p:cNvSpPr/>
          <p:nvPr/>
        </p:nvSpPr>
        <p:spPr>
          <a:xfrm>
            <a:off x="8528597" y="-2849501"/>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02074" y="-3353268"/>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11333239" y="2894114"/>
          <a:ext cx="5926061" cy="6296022"/>
        </p:xfrm>
        <a:graphic>
          <a:graphicData uri="http://schemas.openxmlformats.org/drawingml/2006/table">
            <a:tbl>
              <a:tblPr/>
              <a:tblGrid>
                <a:gridCol w="3097153">
                  <a:extLst>
                    <a:ext uri="{9D8B030D-6E8A-4147-A177-3AD203B41FA5}">
                      <a16:colId xmlns:a16="http://schemas.microsoft.com/office/drawing/2014/main" val="20000"/>
                    </a:ext>
                  </a:extLst>
                </a:gridCol>
                <a:gridCol w="2828908">
                  <a:extLst>
                    <a:ext uri="{9D8B030D-6E8A-4147-A177-3AD203B41FA5}">
                      <a16:colId xmlns:a16="http://schemas.microsoft.com/office/drawing/2014/main" val="20001"/>
                    </a:ext>
                  </a:extLst>
                </a:gridCol>
              </a:tblGrid>
              <a:tr h="699558">
                <a:tc>
                  <a:txBody>
                    <a:bodyPr/>
                    <a:lstStyle/>
                    <a:p>
                      <a:pPr algn="ctr">
                        <a:lnSpc>
                          <a:spcPts val="2100"/>
                        </a:lnSpc>
                        <a:defRPr/>
                      </a:pPr>
                      <a:r>
                        <a:rPr lang="en-US" sz="1500">
                          <a:solidFill>
                            <a:srgbClr val="FFFFFF"/>
                          </a:solidFill>
                          <a:latin typeface="Helios Bold"/>
                        </a:rPr>
                        <a:t>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tc>
                  <a:txBody>
                    <a:bodyPr/>
                    <a:lstStyle/>
                    <a:p>
                      <a:pPr algn="ctr">
                        <a:lnSpc>
                          <a:spcPts val="2100"/>
                        </a:lnSpc>
                        <a:defRPr/>
                      </a:pPr>
                      <a:r>
                        <a:rPr lang="en-US" sz="1500">
                          <a:solidFill>
                            <a:srgbClr val="FFFFFF"/>
                          </a:solidFill>
                          <a:latin typeface="Helios Bold"/>
                        </a:rPr>
                        <a:t>Big Oh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r h="699558">
                <a:tc>
                  <a:txBody>
                    <a:bodyPr/>
                    <a:lstStyle/>
                    <a:p>
                      <a:pPr algn="ctr">
                        <a:lnSpc>
                          <a:spcPts val="2100"/>
                        </a:lnSpc>
                        <a:defRPr/>
                      </a:pPr>
                      <a:r>
                        <a:rPr lang="en-US" sz="1500">
                          <a:solidFill>
                            <a:srgbClr val="000000"/>
                          </a:solidFill>
                          <a:latin typeface="Helios"/>
                        </a:rPr>
                        <a:t>drawLine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99558">
                <a:tc>
                  <a:txBody>
                    <a:bodyPr/>
                    <a:lstStyle/>
                    <a:p>
                      <a:pPr algn="ctr">
                        <a:lnSpc>
                          <a:spcPts val="2100"/>
                        </a:lnSpc>
                        <a:defRPr/>
                      </a:pPr>
                      <a:r>
                        <a:rPr lang="en-US" sz="1500">
                          <a:solidFill>
                            <a:srgbClr val="000000"/>
                          </a:solidFill>
                          <a:latin typeface="Helios"/>
                        </a:rPr>
                        <a:t>mouseReleased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99558">
                <a:tc>
                  <a:txBody>
                    <a:bodyPr/>
                    <a:lstStyle/>
                    <a:p>
                      <a:pPr algn="ctr">
                        <a:lnSpc>
                          <a:spcPts val="2100"/>
                        </a:lnSpc>
                        <a:defRPr/>
                      </a:pPr>
                      <a:r>
                        <a:rPr lang="en-US" sz="1500">
                          <a:solidFill>
                            <a:srgbClr val="000000"/>
                          </a:solidFill>
                          <a:latin typeface="Helios"/>
                        </a:rPr>
                        <a:t>paintComponent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99558">
                <a:tc>
                  <a:txBody>
                    <a:bodyPr/>
                    <a:lstStyle/>
                    <a:p>
                      <a:pPr algn="ctr">
                        <a:lnSpc>
                          <a:spcPts val="2100"/>
                        </a:lnSpc>
                        <a:defRPr/>
                      </a:pPr>
                      <a:r>
                        <a:rPr lang="en-US" sz="1500">
                          <a:solidFill>
                            <a:srgbClr val="000000"/>
                          </a:solidFill>
                          <a:latin typeface="Helios"/>
                        </a:rPr>
                        <a:t>drawCities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99558">
                <a:tc>
                  <a:txBody>
                    <a:bodyPr/>
                    <a:lstStyle/>
                    <a:p>
                      <a:pPr algn="ctr">
                        <a:lnSpc>
                          <a:spcPts val="2100"/>
                        </a:lnSpc>
                        <a:defRPr/>
                      </a:pPr>
                      <a:r>
                        <a:rPr lang="en-US" sz="1500">
                          <a:solidFill>
                            <a:srgbClr val="000000"/>
                          </a:solidFill>
                          <a:latin typeface="Helios"/>
                        </a:rPr>
                        <a:t>reset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99558">
                <a:tc>
                  <a:txBody>
                    <a:bodyPr/>
                    <a:lstStyle/>
                    <a:p>
                      <a:pPr algn="ctr">
                        <a:lnSpc>
                          <a:spcPts val="2100"/>
                        </a:lnSpc>
                        <a:defRPr/>
                      </a:pPr>
                      <a:r>
                        <a:rPr lang="en-US" sz="1500">
                          <a:solidFill>
                            <a:srgbClr val="000000"/>
                          </a:solidFill>
                          <a:latin typeface="Helios"/>
                        </a:rPr>
                        <a:t>writePathDetails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99558">
                <a:tc>
                  <a:txBody>
                    <a:bodyPr/>
                    <a:lstStyle/>
                    <a:p>
                      <a:pPr algn="ctr">
                        <a:lnSpc>
                          <a:spcPts val="2100"/>
                        </a:lnSpc>
                        <a:defRPr/>
                      </a:pPr>
                      <a:r>
                        <a:rPr lang="en-US" sz="1500">
                          <a:solidFill>
                            <a:srgbClr val="000000"/>
                          </a:solidFill>
                          <a:latin typeface="Helios"/>
                        </a:rPr>
                        <a:t>mousePressed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699558">
                <a:tc>
                  <a:txBody>
                    <a:bodyPr/>
                    <a:lstStyle/>
                    <a:p>
                      <a:pPr algn="ctr">
                        <a:lnSpc>
                          <a:spcPts val="2100"/>
                        </a:lnSpc>
                        <a:defRPr/>
                      </a:pPr>
                      <a:r>
                        <a:rPr lang="en-US" sz="1500">
                          <a:solidFill>
                            <a:srgbClr val="000000"/>
                          </a:solidFill>
                          <a:latin typeface="Helios"/>
                        </a:rPr>
                        <a:t>keyPressed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O(E*logV)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grpSp>
        <p:nvGrpSpPr>
          <p:cNvPr id="6" name="Group 6"/>
          <p:cNvGrpSpPr/>
          <p:nvPr/>
        </p:nvGrpSpPr>
        <p:grpSpPr>
          <a:xfrm>
            <a:off x="5611510" y="4217307"/>
            <a:ext cx="2221559" cy="1852385"/>
            <a:chOff x="0" y="0"/>
            <a:chExt cx="812800" cy="677731"/>
          </a:xfrm>
        </p:grpSpPr>
        <p:sp>
          <p:nvSpPr>
            <p:cNvPr id="7" name="Freeform 7"/>
            <p:cNvSpPr/>
            <p:nvPr/>
          </p:nvSpPr>
          <p:spPr>
            <a:xfrm>
              <a:off x="0" y="0"/>
              <a:ext cx="812800" cy="677731"/>
            </a:xfrm>
            <a:custGeom>
              <a:avLst/>
              <a:gdLst/>
              <a:ahLst/>
              <a:cxnLst/>
              <a:rect l="l" t="t" r="r" b="b"/>
              <a:pathLst>
                <a:path w="812800" h="677731">
                  <a:moveTo>
                    <a:pt x="812800" y="338865"/>
                  </a:moveTo>
                  <a:lnTo>
                    <a:pt x="406400" y="0"/>
                  </a:lnTo>
                  <a:lnTo>
                    <a:pt x="406400" y="203200"/>
                  </a:lnTo>
                  <a:lnTo>
                    <a:pt x="0" y="203200"/>
                  </a:lnTo>
                  <a:lnTo>
                    <a:pt x="0" y="474531"/>
                  </a:lnTo>
                  <a:lnTo>
                    <a:pt x="406400" y="474531"/>
                  </a:lnTo>
                  <a:lnTo>
                    <a:pt x="406400" y="677731"/>
                  </a:lnTo>
                  <a:lnTo>
                    <a:pt x="812800" y="338865"/>
                  </a:lnTo>
                  <a:close/>
                </a:path>
              </a:pathLst>
            </a:custGeom>
            <a:solidFill>
              <a:srgbClr val="BB3933"/>
            </a:solidFill>
          </p:spPr>
          <p:txBody>
            <a:bodyPr/>
            <a:lstStyle/>
            <a:p>
              <a:endParaRPr lang="en-US"/>
            </a:p>
          </p:txBody>
        </p:sp>
        <p:sp>
          <p:nvSpPr>
            <p:cNvPr id="8" name="TextBox 8"/>
            <p:cNvSpPr txBox="1"/>
            <p:nvPr/>
          </p:nvSpPr>
          <p:spPr>
            <a:xfrm>
              <a:off x="0" y="193675"/>
              <a:ext cx="711200" cy="280856"/>
            </a:xfrm>
            <a:prstGeom prst="rect">
              <a:avLst/>
            </a:prstGeom>
          </p:spPr>
          <p:txBody>
            <a:bodyPr lIns="50800" tIns="50800" rIns="50800" bIns="50800" rtlCol="0" anchor="ctr"/>
            <a:lstStyle/>
            <a:p>
              <a:pPr algn="ctr">
                <a:lnSpc>
                  <a:spcPts val="2880"/>
                </a:lnSpc>
              </a:pPr>
              <a:endParaRPr/>
            </a:p>
          </p:txBody>
        </p:sp>
      </p:grpSp>
      <p:sp>
        <p:nvSpPr>
          <p:cNvPr id="9" name="Freeform 9"/>
          <p:cNvSpPr/>
          <p:nvPr/>
        </p:nvSpPr>
        <p:spPr>
          <a:xfrm>
            <a:off x="1028700" y="652284"/>
            <a:ext cx="3955618" cy="9076824"/>
          </a:xfrm>
          <a:custGeom>
            <a:avLst/>
            <a:gdLst/>
            <a:ahLst/>
            <a:cxnLst/>
            <a:rect l="l" t="t" r="r" b="b"/>
            <a:pathLst>
              <a:path w="3955618" h="9076824">
                <a:moveTo>
                  <a:pt x="0" y="0"/>
                </a:moveTo>
                <a:lnTo>
                  <a:pt x="3955618" y="0"/>
                </a:lnTo>
                <a:lnTo>
                  <a:pt x="3955618" y="9076824"/>
                </a:lnTo>
                <a:lnTo>
                  <a:pt x="0" y="9076824"/>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12224704" y="1502037"/>
            <a:ext cx="4143130" cy="771525"/>
          </a:xfrm>
          <a:prstGeom prst="rect">
            <a:avLst/>
          </a:prstGeom>
        </p:spPr>
        <p:txBody>
          <a:bodyPr lIns="0" tIns="0" rIns="0" bIns="0" rtlCol="0" anchor="t">
            <a:spAutoFit/>
          </a:bodyPr>
          <a:lstStyle/>
          <a:p>
            <a:pPr algn="ctr">
              <a:lnSpc>
                <a:spcPts val="6000"/>
              </a:lnSpc>
            </a:pPr>
            <a:r>
              <a:rPr lang="en-US" sz="5000">
                <a:solidFill>
                  <a:srgbClr val="FFFFFF"/>
                </a:solidFill>
                <a:latin typeface="Roboto Bold"/>
              </a:rPr>
              <a:t>Map</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0116" y="-3675946"/>
            <a:ext cx="17480943" cy="17638893"/>
            <a:chOff x="0" y="0"/>
            <a:chExt cx="23307924" cy="23518524"/>
          </a:xfrm>
        </p:grpSpPr>
        <p:sp>
          <p:nvSpPr>
            <p:cNvPr id="3" name="Freeform 3"/>
            <p:cNvSpPr/>
            <p:nvPr/>
          </p:nvSpPr>
          <p:spPr>
            <a:xfrm>
              <a:off x="0" y="734618"/>
              <a:ext cx="22783906" cy="22783906"/>
            </a:xfrm>
            <a:custGeom>
              <a:avLst/>
              <a:gdLst/>
              <a:ahLst/>
              <a:cxnLst/>
              <a:rect l="l" t="t" r="r" b="b"/>
              <a:pathLst>
                <a:path w="22783906" h="22783906">
                  <a:moveTo>
                    <a:pt x="0" y="0"/>
                  </a:moveTo>
                  <a:lnTo>
                    <a:pt x="22783906" y="0"/>
                  </a:lnTo>
                  <a:lnTo>
                    <a:pt x="22783906" y="22783906"/>
                  </a:lnTo>
                  <a:lnTo>
                    <a:pt x="0" y="227839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24019" y="0"/>
              <a:ext cx="22783906" cy="22783906"/>
            </a:xfrm>
            <a:custGeom>
              <a:avLst/>
              <a:gdLst/>
              <a:ahLst/>
              <a:cxnLst/>
              <a:rect l="l" t="t" r="r" b="b"/>
              <a:pathLst>
                <a:path w="22783906" h="22783906">
                  <a:moveTo>
                    <a:pt x="0" y="0"/>
                  </a:moveTo>
                  <a:lnTo>
                    <a:pt x="22783905" y="0"/>
                  </a:lnTo>
                  <a:lnTo>
                    <a:pt x="22783905" y="22783906"/>
                  </a:lnTo>
                  <a:lnTo>
                    <a:pt x="0" y="227839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aphicFrame>
        <p:nvGraphicFramePr>
          <p:cNvPr id="5" name="Table 5"/>
          <p:cNvGraphicFramePr>
            <a:graphicFrameLocks noGrp="1"/>
          </p:cNvGraphicFramePr>
          <p:nvPr/>
        </p:nvGraphicFramePr>
        <p:xfrm>
          <a:off x="4967270" y="1298990"/>
          <a:ext cx="5926061" cy="7686679"/>
        </p:xfrm>
        <a:graphic>
          <a:graphicData uri="http://schemas.openxmlformats.org/drawingml/2006/table">
            <a:tbl>
              <a:tblPr/>
              <a:tblGrid>
                <a:gridCol w="3097153">
                  <a:extLst>
                    <a:ext uri="{9D8B030D-6E8A-4147-A177-3AD203B41FA5}">
                      <a16:colId xmlns:a16="http://schemas.microsoft.com/office/drawing/2014/main" val="20000"/>
                    </a:ext>
                  </a:extLst>
                </a:gridCol>
                <a:gridCol w="2828908">
                  <a:extLst>
                    <a:ext uri="{9D8B030D-6E8A-4147-A177-3AD203B41FA5}">
                      <a16:colId xmlns:a16="http://schemas.microsoft.com/office/drawing/2014/main" val="20001"/>
                    </a:ext>
                  </a:extLst>
                </a:gridCol>
              </a:tblGrid>
              <a:tr h="698789">
                <a:tc>
                  <a:txBody>
                    <a:bodyPr/>
                    <a:lstStyle/>
                    <a:p>
                      <a:pPr algn="ctr">
                        <a:lnSpc>
                          <a:spcPts val="2100"/>
                        </a:lnSpc>
                        <a:defRPr/>
                      </a:pPr>
                      <a:r>
                        <a:rPr lang="en-US" sz="1500">
                          <a:solidFill>
                            <a:srgbClr val="FFFFFF"/>
                          </a:solidFill>
                          <a:latin typeface="Helios Bold"/>
                        </a:rPr>
                        <a:t>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tc>
                  <a:txBody>
                    <a:bodyPr/>
                    <a:lstStyle/>
                    <a:p>
                      <a:pPr algn="ctr">
                        <a:lnSpc>
                          <a:spcPts val="2100"/>
                        </a:lnSpc>
                        <a:defRPr/>
                      </a:pPr>
                      <a:r>
                        <a:rPr lang="en-US" sz="1500">
                          <a:solidFill>
                            <a:srgbClr val="FFFFFF"/>
                          </a:solidFill>
                          <a:latin typeface="Helios Bold"/>
                        </a:rPr>
                        <a:t>Big Oh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r h="698789">
                <a:tc>
                  <a:txBody>
                    <a:bodyPr/>
                    <a:lstStyle/>
                    <a:p>
                      <a:pPr algn="ctr">
                        <a:lnSpc>
                          <a:spcPts val="2100"/>
                        </a:lnSpc>
                        <a:defRPr/>
                      </a:pPr>
                      <a:r>
                        <a:rPr lang="en-US" sz="1500">
                          <a:solidFill>
                            <a:srgbClr val="000000"/>
                          </a:solidFill>
                          <a:latin typeface="Helios"/>
                        </a:rPr>
                        <a:t>constructRegions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98789">
                <a:tc>
                  <a:txBody>
                    <a:bodyPr/>
                    <a:lstStyle/>
                    <a:p>
                      <a:pPr algn="ctr">
                        <a:lnSpc>
                          <a:spcPts val="2100"/>
                        </a:lnSpc>
                        <a:defRPr/>
                      </a:pPr>
                      <a:r>
                        <a:rPr lang="en-US" sz="1500">
                          <a:solidFill>
                            <a:srgbClr val="000000"/>
                          </a:solidFill>
                          <a:latin typeface="Helios"/>
                        </a:rPr>
                        <a:t>mouseMoved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98789">
                <a:tc>
                  <a:txBody>
                    <a:bodyPr/>
                    <a:lstStyle/>
                    <a:p>
                      <a:pPr algn="ctr">
                        <a:lnSpc>
                          <a:spcPts val="2100"/>
                        </a:lnSpc>
                        <a:defRPr/>
                      </a:pPr>
                      <a:r>
                        <a:rPr lang="en-US" sz="1500">
                          <a:solidFill>
                            <a:srgbClr val="000000"/>
                          </a:solidFill>
                          <a:latin typeface="Helios"/>
                        </a:rPr>
                        <a:t>drawBoundary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98789">
                <a:tc>
                  <a:txBody>
                    <a:bodyPr/>
                    <a:lstStyle/>
                    <a:p>
                      <a:pPr algn="ctr">
                        <a:lnSpc>
                          <a:spcPts val="2100"/>
                        </a:lnSpc>
                        <a:defRPr/>
                      </a:pPr>
                      <a:r>
                        <a:rPr lang="en-US" sz="1500">
                          <a:solidFill>
                            <a:srgbClr val="000000"/>
                          </a:solidFill>
                          <a:latin typeface="Helios"/>
                        </a:rPr>
                        <a:t>searchCity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O(logV)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98789">
                <a:tc>
                  <a:txBody>
                    <a:bodyPr/>
                    <a:lstStyle/>
                    <a:p>
                      <a:pPr algn="ctr">
                        <a:lnSpc>
                          <a:spcPts val="2100"/>
                        </a:lnSpc>
                        <a:defRPr/>
                      </a:pPr>
                      <a:r>
                        <a:rPr lang="en-US" sz="1500">
                          <a:solidFill>
                            <a:srgbClr val="000000"/>
                          </a:solidFill>
                          <a:latin typeface="Helios"/>
                        </a:rPr>
                        <a:t>initMap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O(E*V)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98789">
                <a:tc>
                  <a:txBody>
                    <a:bodyPr/>
                    <a:lstStyle/>
                    <a:p>
                      <a:pPr algn="ctr">
                        <a:lnSpc>
                          <a:spcPts val="2100"/>
                        </a:lnSpc>
                        <a:defRPr/>
                      </a:pPr>
                      <a:r>
                        <a:rPr lang="en-US" sz="1500">
                          <a:solidFill>
                            <a:srgbClr val="000000"/>
                          </a:solidFill>
                          <a:latin typeface="Helios"/>
                        </a:rPr>
                        <a:t>inititializeAssets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O(E*V)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98789">
                <a:tc>
                  <a:txBody>
                    <a:bodyPr/>
                    <a:lstStyle/>
                    <a:p>
                      <a:pPr algn="ctr">
                        <a:lnSpc>
                          <a:spcPts val="2100"/>
                        </a:lnSpc>
                        <a:defRPr/>
                      </a:pPr>
                      <a:r>
                        <a:rPr lang="en-US" sz="1500">
                          <a:solidFill>
                            <a:srgbClr val="000000"/>
                          </a:solidFill>
                          <a:latin typeface="Helios"/>
                        </a:rPr>
                        <a:t>interpolate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698789">
                <a:tc>
                  <a:txBody>
                    <a:bodyPr/>
                    <a:lstStyle/>
                    <a:p>
                      <a:pPr algn="ctr">
                        <a:lnSpc>
                          <a:spcPts val="2100"/>
                        </a:lnSpc>
                        <a:defRPr/>
                      </a:pPr>
                      <a:r>
                        <a:rPr lang="en-US" sz="1500">
                          <a:solidFill>
                            <a:srgbClr val="000000"/>
                          </a:solidFill>
                          <a:latin typeface="Helios"/>
                        </a:rPr>
                        <a:t>lerp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698789">
                <a:tc>
                  <a:txBody>
                    <a:bodyPr/>
                    <a:lstStyle/>
                    <a:p>
                      <a:pPr algn="ctr">
                        <a:lnSpc>
                          <a:spcPts val="2100"/>
                        </a:lnSpc>
                        <a:defRPr/>
                      </a:pPr>
                      <a:r>
                        <a:rPr lang="en-US" sz="1500">
                          <a:solidFill>
                            <a:srgbClr val="000000"/>
                          </a:solidFill>
                          <a:latin typeface="Helios"/>
                        </a:rPr>
                        <a:t>getPath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O(E*logV)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698789">
                <a:tc>
                  <a:txBody>
                    <a:bodyPr/>
                    <a:lstStyle/>
                    <a:p>
                      <a:pPr algn="ctr">
                        <a:lnSpc>
                          <a:spcPts val="2100"/>
                        </a:lnSpc>
                        <a:defRPr/>
                      </a:pPr>
                      <a:r>
                        <a:rPr lang="en-US" sz="1500">
                          <a:solidFill>
                            <a:srgbClr val="000000"/>
                          </a:solidFill>
                          <a:latin typeface="Helios"/>
                        </a:rPr>
                        <a:t>drawPath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graphicFrame>
        <p:nvGraphicFramePr>
          <p:cNvPr id="6" name="Table 6"/>
          <p:cNvGraphicFramePr>
            <a:graphicFrameLocks noGrp="1"/>
          </p:cNvGraphicFramePr>
          <p:nvPr/>
        </p:nvGraphicFramePr>
        <p:xfrm>
          <a:off x="11152948" y="1298990"/>
          <a:ext cx="5926061" cy="7686679"/>
        </p:xfrm>
        <a:graphic>
          <a:graphicData uri="http://schemas.openxmlformats.org/drawingml/2006/table">
            <a:tbl>
              <a:tblPr/>
              <a:tblGrid>
                <a:gridCol w="3097153">
                  <a:extLst>
                    <a:ext uri="{9D8B030D-6E8A-4147-A177-3AD203B41FA5}">
                      <a16:colId xmlns:a16="http://schemas.microsoft.com/office/drawing/2014/main" val="20000"/>
                    </a:ext>
                  </a:extLst>
                </a:gridCol>
                <a:gridCol w="2828908">
                  <a:extLst>
                    <a:ext uri="{9D8B030D-6E8A-4147-A177-3AD203B41FA5}">
                      <a16:colId xmlns:a16="http://schemas.microsoft.com/office/drawing/2014/main" val="20001"/>
                    </a:ext>
                  </a:extLst>
                </a:gridCol>
              </a:tblGrid>
              <a:tr h="698789">
                <a:tc>
                  <a:txBody>
                    <a:bodyPr/>
                    <a:lstStyle/>
                    <a:p>
                      <a:pPr algn="ctr">
                        <a:lnSpc>
                          <a:spcPts val="2100"/>
                        </a:lnSpc>
                        <a:defRPr/>
                      </a:pPr>
                      <a:r>
                        <a:rPr lang="en-US" sz="1500">
                          <a:solidFill>
                            <a:srgbClr val="FFFFFF"/>
                          </a:solidFill>
                          <a:latin typeface="Helios Bold"/>
                        </a:rPr>
                        <a:t>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tc>
                  <a:txBody>
                    <a:bodyPr/>
                    <a:lstStyle/>
                    <a:p>
                      <a:pPr algn="ctr">
                        <a:lnSpc>
                          <a:spcPts val="2100"/>
                        </a:lnSpc>
                        <a:defRPr/>
                      </a:pPr>
                      <a:r>
                        <a:rPr lang="en-US" sz="1500">
                          <a:solidFill>
                            <a:srgbClr val="FFFFFF"/>
                          </a:solidFill>
                          <a:latin typeface="Helios Bold"/>
                        </a:rPr>
                        <a:t>Big Oh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r h="698789">
                <a:tc>
                  <a:txBody>
                    <a:bodyPr/>
                    <a:lstStyle/>
                    <a:p>
                      <a:pPr algn="ctr">
                        <a:lnSpc>
                          <a:spcPts val="2100"/>
                        </a:lnSpc>
                        <a:defRPr/>
                      </a:pPr>
                      <a:r>
                        <a:rPr lang="en-US" sz="1500">
                          <a:solidFill>
                            <a:srgbClr val="000000"/>
                          </a:solidFill>
                          <a:latin typeface="Helios"/>
                        </a:rPr>
                        <a:t>constructGraph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O(E*V)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98789">
                <a:tc>
                  <a:txBody>
                    <a:bodyPr/>
                    <a:lstStyle/>
                    <a:p>
                      <a:pPr algn="ctr">
                        <a:lnSpc>
                          <a:spcPts val="2100"/>
                        </a:lnSpc>
                        <a:defRPr/>
                      </a:pPr>
                      <a:r>
                        <a:rPr lang="en-US" sz="1500">
                          <a:solidFill>
                            <a:srgbClr val="000000"/>
                          </a:solidFill>
                          <a:latin typeface="Helios"/>
                        </a:rPr>
                        <a:t>writeText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98789">
                <a:tc>
                  <a:txBody>
                    <a:bodyPr/>
                    <a:lstStyle/>
                    <a:p>
                      <a:pPr algn="ctr">
                        <a:lnSpc>
                          <a:spcPts val="2100"/>
                        </a:lnSpc>
                        <a:defRPr/>
                      </a:pPr>
                      <a:r>
                        <a:rPr lang="en-US" sz="1500">
                          <a:solidFill>
                            <a:srgbClr val="000000"/>
                          </a:solidFill>
                          <a:latin typeface="Helios"/>
                        </a:rPr>
                        <a:t>getYFromLAT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98789">
                <a:tc>
                  <a:txBody>
                    <a:bodyPr/>
                    <a:lstStyle/>
                    <a:p>
                      <a:pPr algn="ctr">
                        <a:lnSpc>
                          <a:spcPts val="2100"/>
                        </a:lnSpc>
                        <a:defRPr/>
                      </a:pPr>
                      <a:r>
                        <a:rPr lang="en-US" sz="1500">
                          <a:solidFill>
                            <a:srgbClr val="000000"/>
                          </a:solidFill>
                          <a:latin typeface="Helios"/>
                        </a:rPr>
                        <a:t>actionPerformed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98789">
                <a:tc>
                  <a:txBody>
                    <a:bodyPr/>
                    <a:lstStyle/>
                    <a:p>
                      <a:pPr algn="ctr">
                        <a:lnSpc>
                          <a:spcPts val="2100"/>
                        </a:lnSpc>
                        <a:defRPr/>
                      </a:pPr>
                      <a:r>
                        <a:rPr lang="en-US" sz="1500">
                          <a:solidFill>
                            <a:srgbClr val="000000"/>
                          </a:solidFill>
                          <a:latin typeface="Helios"/>
                        </a:rPr>
                        <a:t>drawPointers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98789">
                <a:tc>
                  <a:txBody>
                    <a:bodyPr/>
                    <a:lstStyle/>
                    <a:p>
                      <a:pPr algn="ctr">
                        <a:lnSpc>
                          <a:spcPts val="2100"/>
                        </a:lnSpc>
                        <a:defRPr/>
                      </a:pPr>
                      <a:r>
                        <a:rPr lang="en-US" sz="1500">
                          <a:solidFill>
                            <a:srgbClr val="000000"/>
                          </a:solidFill>
                          <a:latin typeface="Helios"/>
                        </a:rPr>
                        <a:t>toggleBgColor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98789">
                <a:tc>
                  <a:txBody>
                    <a:bodyPr/>
                    <a:lstStyle/>
                    <a:p>
                      <a:pPr algn="ctr">
                        <a:lnSpc>
                          <a:spcPts val="2100"/>
                        </a:lnSpc>
                        <a:defRPr/>
                      </a:pPr>
                      <a:r>
                        <a:rPr lang="en-US" sz="1500">
                          <a:solidFill>
                            <a:srgbClr val="000000"/>
                          </a:solidFill>
                          <a:latin typeface="Helios"/>
                        </a:rPr>
                        <a:t>selectBgColor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698789">
                <a:tc>
                  <a:txBody>
                    <a:bodyPr/>
                    <a:lstStyle/>
                    <a:p>
                      <a:pPr algn="ctr">
                        <a:lnSpc>
                          <a:spcPts val="2100"/>
                        </a:lnSpc>
                        <a:defRPr/>
                      </a:pPr>
                      <a:r>
                        <a:rPr lang="en-US" sz="1500">
                          <a:solidFill>
                            <a:srgbClr val="000000"/>
                          </a:solidFill>
                          <a:latin typeface="Helios"/>
                        </a:rPr>
                        <a:t>drawRoads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698789">
                <a:tc>
                  <a:txBody>
                    <a:bodyPr/>
                    <a:lstStyle/>
                    <a:p>
                      <a:pPr algn="ctr">
                        <a:lnSpc>
                          <a:spcPts val="2100"/>
                        </a:lnSpc>
                        <a:defRPr/>
                      </a:pPr>
                      <a:r>
                        <a:rPr lang="en-US" sz="1500">
                          <a:solidFill>
                            <a:srgbClr val="000000"/>
                          </a:solidFill>
                          <a:latin typeface="Helios"/>
                        </a:rPr>
                        <a:t>getDistance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698789">
                <a:tc>
                  <a:txBody>
                    <a:bodyPr/>
                    <a:lstStyle/>
                    <a:p>
                      <a:pPr algn="ctr">
                        <a:lnSpc>
                          <a:spcPts val="2100"/>
                        </a:lnSpc>
                        <a:defRPr/>
                      </a:pPr>
                      <a:r>
                        <a:rPr lang="en-US" sz="1500">
                          <a:solidFill>
                            <a:srgbClr val="000000"/>
                          </a:solidFill>
                          <a:latin typeface="Helios"/>
                        </a:rPr>
                        <a:t>getXFromLNG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28597" y="-2849501"/>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02074" y="-3353268"/>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4" name="Table 4"/>
          <p:cNvGraphicFramePr>
            <a:graphicFrameLocks noGrp="1"/>
          </p:cNvGraphicFramePr>
          <p:nvPr/>
        </p:nvGraphicFramePr>
        <p:xfrm>
          <a:off x="11333239" y="3589439"/>
          <a:ext cx="5926061" cy="4905376"/>
        </p:xfrm>
        <a:graphic>
          <a:graphicData uri="http://schemas.openxmlformats.org/drawingml/2006/table">
            <a:tbl>
              <a:tblPr/>
              <a:tblGrid>
                <a:gridCol w="3097153">
                  <a:extLst>
                    <a:ext uri="{9D8B030D-6E8A-4147-A177-3AD203B41FA5}">
                      <a16:colId xmlns:a16="http://schemas.microsoft.com/office/drawing/2014/main" val="20000"/>
                    </a:ext>
                  </a:extLst>
                </a:gridCol>
                <a:gridCol w="2828908">
                  <a:extLst>
                    <a:ext uri="{9D8B030D-6E8A-4147-A177-3AD203B41FA5}">
                      <a16:colId xmlns:a16="http://schemas.microsoft.com/office/drawing/2014/main" val="20001"/>
                    </a:ext>
                  </a:extLst>
                </a:gridCol>
              </a:tblGrid>
              <a:tr h="700768">
                <a:tc>
                  <a:txBody>
                    <a:bodyPr/>
                    <a:lstStyle/>
                    <a:p>
                      <a:pPr algn="ctr">
                        <a:lnSpc>
                          <a:spcPts val="2100"/>
                        </a:lnSpc>
                        <a:defRPr/>
                      </a:pPr>
                      <a:r>
                        <a:rPr lang="en-US" sz="1500">
                          <a:solidFill>
                            <a:srgbClr val="FFFFFF"/>
                          </a:solidFill>
                          <a:latin typeface="Helios Bold"/>
                        </a:rPr>
                        <a:t>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tc>
                  <a:txBody>
                    <a:bodyPr/>
                    <a:lstStyle/>
                    <a:p>
                      <a:pPr algn="ctr">
                        <a:lnSpc>
                          <a:spcPts val="2100"/>
                        </a:lnSpc>
                        <a:defRPr/>
                      </a:pPr>
                      <a:r>
                        <a:rPr lang="en-US" sz="1500">
                          <a:solidFill>
                            <a:srgbClr val="FFFFFF"/>
                          </a:solidFill>
                          <a:latin typeface="Helios Bold"/>
                        </a:rPr>
                        <a:t>Big Oh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r h="700768">
                <a:tc>
                  <a:txBody>
                    <a:bodyPr/>
                    <a:lstStyle/>
                    <a:p>
                      <a:pPr algn="ctr">
                        <a:lnSpc>
                          <a:spcPts val="2100"/>
                        </a:lnSpc>
                        <a:defRPr/>
                      </a:pPr>
                      <a:r>
                        <a:rPr lang="en-US" sz="1500">
                          <a:solidFill>
                            <a:srgbClr val="000000"/>
                          </a:solidFill>
                          <a:latin typeface="Helios"/>
                        </a:rPr>
                        <a:t>Graph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00768">
                <a:tc>
                  <a:txBody>
                    <a:bodyPr/>
                    <a:lstStyle/>
                    <a:p>
                      <a:pPr algn="ctr">
                        <a:lnSpc>
                          <a:spcPts val="2100"/>
                        </a:lnSpc>
                        <a:defRPr/>
                      </a:pPr>
                      <a:r>
                        <a:rPr lang="en-US" sz="1500">
                          <a:solidFill>
                            <a:srgbClr val="000000"/>
                          </a:solidFill>
                          <a:latin typeface="Helios"/>
                        </a:rPr>
                        <a:t>addVertex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00768">
                <a:tc>
                  <a:txBody>
                    <a:bodyPr/>
                    <a:lstStyle/>
                    <a:p>
                      <a:pPr algn="ctr">
                        <a:lnSpc>
                          <a:spcPts val="2100"/>
                        </a:lnSpc>
                        <a:defRPr/>
                      </a:pPr>
                      <a:r>
                        <a:rPr lang="en-US" sz="1500">
                          <a:solidFill>
                            <a:srgbClr val="000000"/>
                          </a:solidFill>
                          <a:latin typeface="Helios"/>
                        </a:rPr>
                        <a:t>addEdge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00768">
                <a:tc>
                  <a:txBody>
                    <a:bodyPr/>
                    <a:lstStyle/>
                    <a:p>
                      <a:pPr algn="ctr">
                        <a:lnSpc>
                          <a:spcPts val="2100"/>
                        </a:lnSpc>
                        <a:defRPr/>
                      </a:pPr>
                      <a:r>
                        <a:rPr lang="en-US" sz="1500">
                          <a:solidFill>
                            <a:srgbClr val="000000"/>
                          </a:solidFill>
                          <a:latin typeface="Helios"/>
                        </a:rPr>
                        <a:t>sort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O(V*logV)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00768">
                <a:tc>
                  <a:txBody>
                    <a:bodyPr/>
                    <a:lstStyle/>
                    <a:p>
                      <a:pPr algn="ctr">
                        <a:lnSpc>
                          <a:spcPts val="2100"/>
                        </a:lnSpc>
                        <a:defRPr/>
                      </a:pPr>
                      <a:r>
                        <a:rPr lang="en-US" sz="1500">
                          <a:solidFill>
                            <a:srgbClr val="000000"/>
                          </a:solidFill>
                          <a:latin typeface="Helios"/>
                        </a:rPr>
                        <a:t>isFull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00768">
                <a:tc>
                  <a:txBody>
                    <a:bodyPr/>
                    <a:lstStyle/>
                    <a:p>
                      <a:pPr algn="ctr">
                        <a:lnSpc>
                          <a:spcPts val="2100"/>
                        </a:lnSpc>
                        <a:defRPr/>
                      </a:pPr>
                      <a:r>
                        <a:rPr lang="en-US" sz="1500">
                          <a:solidFill>
                            <a:srgbClr val="000000"/>
                          </a:solidFill>
                          <a:latin typeface="Helios"/>
                        </a:rPr>
                        <a:t>getVertices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pSp>
        <p:nvGrpSpPr>
          <p:cNvPr id="5" name="Group 5"/>
          <p:cNvGrpSpPr/>
          <p:nvPr/>
        </p:nvGrpSpPr>
        <p:grpSpPr>
          <a:xfrm>
            <a:off x="5611510" y="4217307"/>
            <a:ext cx="2221559" cy="1852385"/>
            <a:chOff x="0" y="0"/>
            <a:chExt cx="812800" cy="677731"/>
          </a:xfrm>
        </p:grpSpPr>
        <p:sp>
          <p:nvSpPr>
            <p:cNvPr id="6" name="Freeform 6"/>
            <p:cNvSpPr/>
            <p:nvPr/>
          </p:nvSpPr>
          <p:spPr>
            <a:xfrm>
              <a:off x="0" y="0"/>
              <a:ext cx="812800" cy="677731"/>
            </a:xfrm>
            <a:custGeom>
              <a:avLst/>
              <a:gdLst/>
              <a:ahLst/>
              <a:cxnLst/>
              <a:rect l="l" t="t" r="r" b="b"/>
              <a:pathLst>
                <a:path w="812800" h="677731">
                  <a:moveTo>
                    <a:pt x="812800" y="338865"/>
                  </a:moveTo>
                  <a:lnTo>
                    <a:pt x="406400" y="0"/>
                  </a:lnTo>
                  <a:lnTo>
                    <a:pt x="406400" y="203200"/>
                  </a:lnTo>
                  <a:lnTo>
                    <a:pt x="0" y="203200"/>
                  </a:lnTo>
                  <a:lnTo>
                    <a:pt x="0" y="474531"/>
                  </a:lnTo>
                  <a:lnTo>
                    <a:pt x="406400" y="474531"/>
                  </a:lnTo>
                  <a:lnTo>
                    <a:pt x="406400" y="677731"/>
                  </a:lnTo>
                  <a:lnTo>
                    <a:pt x="812800" y="338865"/>
                  </a:lnTo>
                  <a:close/>
                </a:path>
              </a:pathLst>
            </a:custGeom>
            <a:solidFill>
              <a:srgbClr val="BB3933"/>
            </a:solidFill>
          </p:spPr>
          <p:txBody>
            <a:bodyPr/>
            <a:lstStyle/>
            <a:p>
              <a:endParaRPr lang="en-US"/>
            </a:p>
          </p:txBody>
        </p:sp>
        <p:sp>
          <p:nvSpPr>
            <p:cNvPr id="7" name="TextBox 7"/>
            <p:cNvSpPr txBox="1"/>
            <p:nvPr/>
          </p:nvSpPr>
          <p:spPr>
            <a:xfrm>
              <a:off x="0" y="193675"/>
              <a:ext cx="711200" cy="280856"/>
            </a:xfrm>
            <a:prstGeom prst="rect">
              <a:avLst/>
            </a:prstGeom>
          </p:spPr>
          <p:txBody>
            <a:bodyPr lIns="50800" tIns="50800" rIns="50800" bIns="50800" rtlCol="0" anchor="ctr"/>
            <a:lstStyle/>
            <a:p>
              <a:pPr algn="ctr">
                <a:lnSpc>
                  <a:spcPts val="2880"/>
                </a:lnSpc>
              </a:pPr>
              <a:endParaRPr/>
            </a:p>
          </p:txBody>
        </p:sp>
      </p:grpSp>
      <p:sp>
        <p:nvSpPr>
          <p:cNvPr id="8" name="Freeform 8"/>
          <p:cNvSpPr/>
          <p:nvPr/>
        </p:nvSpPr>
        <p:spPr>
          <a:xfrm>
            <a:off x="1028498" y="3820434"/>
            <a:ext cx="3887485" cy="2740525"/>
          </a:xfrm>
          <a:custGeom>
            <a:avLst/>
            <a:gdLst/>
            <a:ahLst/>
            <a:cxnLst/>
            <a:rect l="l" t="t" r="r" b="b"/>
            <a:pathLst>
              <a:path w="3887485" h="2740525">
                <a:moveTo>
                  <a:pt x="0" y="0"/>
                </a:moveTo>
                <a:lnTo>
                  <a:pt x="3887485" y="0"/>
                </a:lnTo>
                <a:lnTo>
                  <a:pt x="3887485" y="2740525"/>
                </a:lnTo>
                <a:lnTo>
                  <a:pt x="0" y="2740525"/>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2224704" y="1502037"/>
            <a:ext cx="4143130" cy="771525"/>
          </a:xfrm>
          <a:prstGeom prst="rect">
            <a:avLst/>
          </a:prstGeom>
        </p:spPr>
        <p:txBody>
          <a:bodyPr lIns="0" tIns="0" rIns="0" bIns="0" rtlCol="0" anchor="t">
            <a:spAutoFit/>
          </a:bodyPr>
          <a:lstStyle/>
          <a:p>
            <a:pPr algn="ctr">
              <a:lnSpc>
                <a:spcPts val="6000"/>
              </a:lnSpc>
            </a:pPr>
            <a:r>
              <a:rPr lang="en-US" sz="5000">
                <a:solidFill>
                  <a:srgbClr val="FFFFFF"/>
                </a:solidFill>
                <a:latin typeface="Roboto Bold"/>
              </a:rPr>
              <a:t>Graph</a:t>
            </a: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28597" y="-2849501"/>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02074" y="-3353268"/>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4" name="Table 4"/>
          <p:cNvGraphicFramePr>
            <a:graphicFrameLocks noGrp="1"/>
          </p:cNvGraphicFramePr>
          <p:nvPr/>
        </p:nvGraphicFramePr>
        <p:xfrm>
          <a:off x="11333239" y="2266950"/>
          <a:ext cx="5926061" cy="6991350"/>
        </p:xfrm>
        <a:graphic>
          <a:graphicData uri="http://schemas.openxmlformats.org/drawingml/2006/table">
            <a:tbl>
              <a:tblPr/>
              <a:tblGrid>
                <a:gridCol w="3097153">
                  <a:extLst>
                    <a:ext uri="{9D8B030D-6E8A-4147-A177-3AD203B41FA5}">
                      <a16:colId xmlns:a16="http://schemas.microsoft.com/office/drawing/2014/main" val="20000"/>
                    </a:ext>
                  </a:extLst>
                </a:gridCol>
                <a:gridCol w="2828908">
                  <a:extLst>
                    <a:ext uri="{9D8B030D-6E8A-4147-A177-3AD203B41FA5}">
                      <a16:colId xmlns:a16="http://schemas.microsoft.com/office/drawing/2014/main" val="20001"/>
                    </a:ext>
                  </a:extLst>
                </a:gridCol>
              </a:tblGrid>
              <a:tr h="699135">
                <a:tc>
                  <a:txBody>
                    <a:bodyPr/>
                    <a:lstStyle/>
                    <a:p>
                      <a:pPr algn="ctr">
                        <a:lnSpc>
                          <a:spcPts val="2100"/>
                        </a:lnSpc>
                        <a:defRPr/>
                      </a:pPr>
                      <a:r>
                        <a:rPr lang="en-US" sz="1500">
                          <a:solidFill>
                            <a:srgbClr val="FFFFFF"/>
                          </a:solidFill>
                          <a:latin typeface="Helios Bold"/>
                        </a:rPr>
                        <a:t>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tc>
                  <a:txBody>
                    <a:bodyPr/>
                    <a:lstStyle/>
                    <a:p>
                      <a:pPr algn="ctr">
                        <a:lnSpc>
                          <a:spcPts val="2100"/>
                        </a:lnSpc>
                        <a:defRPr/>
                      </a:pPr>
                      <a:r>
                        <a:rPr lang="en-US" sz="1500">
                          <a:solidFill>
                            <a:srgbClr val="FFFFFF"/>
                          </a:solidFill>
                          <a:latin typeface="Helios Bold"/>
                        </a:rPr>
                        <a:t>Big Oh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r h="699135">
                <a:tc>
                  <a:txBody>
                    <a:bodyPr/>
                    <a:lstStyle/>
                    <a:p>
                      <a:pPr algn="ctr">
                        <a:lnSpc>
                          <a:spcPts val="2100"/>
                        </a:lnSpc>
                        <a:defRPr/>
                      </a:pPr>
                      <a:r>
                        <a:rPr lang="en-US" sz="1500">
                          <a:solidFill>
                            <a:srgbClr val="000000"/>
                          </a:solidFill>
                          <a:latin typeface="Helios"/>
                        </a:rPr>
                        <a:t>Vertex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99135">
                <a:tc>
                  <a:txBody>
                    <a:bodyPr/>
                    <a:lstStyle/>
                    <a:p>
                      <a:pPr algn="ctr">
                        <a:lnSpc>
                          <a:spcPts val="2100"/>
                        </a:lnSpc>
                        <a:defRPr/>
                      </a:pPr>
                      <a:r>
                        <a:rPr lang="en-US" sz="1500">
                          <a:solidFill>
                            <a:srgbClr val="000000"/>
                          </a:solidFill>
                          <a:latin typeface="Helios"/>
                        </a:rPr>
                        <a:t>addAdjacentVertex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99135">
                <a:tc>
                  <a:txBody>
                    <a:bodyPr/>
                    <a:lstStyle/>
                    <a:p>
                      <a:pPr algn="ctr">
                        <a:lnSpc>
                          <a:spcPts val="2100"/>
                        </a:lnSpc>
                        <a:defRPr/>
                      </a:pPr>
                      <a:r>
                        <a:rPr lang="en-US" sz="1500">
                          <a:solidFill>
                            <a:srgbClr val="000000"/>
                          </a:solidFill>
                          <a:latin typeface="Helios"/>
                        </a:rPr>
                        <a:t>resetVertex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99135">
                <a:tc>
                  <a:txBody>
                    <a:bodyPr/>
                    <a:lstStyle/>
                    <a:p>
                      <a:pPr algn="ctr">
                        <a:lnSpc>
                          <a:spcPts val="2100"/>
                        </a:lnSpc>
                        <a:defRPr/>
                      </a:pPr>
                      <a:r>
                        <a:rPr lang="en-US" sz="1500">
                          <a:solidFill>
                            <a:srgbClr val="000000"/>
                          </a:solidFill>
                          <a:latin typeface="Helios"/>
                        </a:rPr>
                        <a:t>set/getShortestPath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99135">
                <a:tc>
                  <a:txBody>
                    <a:bodyPr/>
                    <a:lstStyle/>
                    <a:p>
                      <a:pPr algn="ctr">
                        <a:lnSpc>
                          <a:spcPts val="2100"/>
                        </a:lnSpc>
                        <a:defRPr/>
                      </a:pPr>
                      <a:r>
                        <a:rPr lang="en-US" sz="1500">
                          <a:solidFill>
                            <a:srgbClr val="000000"/>
                          </a:solidFill>
                          <a:latin typeface="Helios"/>
                        </a:rPr>
                        <a:t>set/isVisited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99135">
                <a:tc>
                  <a:txBody>
                    <a:bodyPr/>
                    <a:lstStyle/>
                    <a:p>
                      <a:pPr algn="ctr">
                        <a:lnSpc>
                          <a:spcPts val="2100"/>
                        </a:lnSpc>
                        <a:defRPr/>
                      </a:pPr>
                      <a:r>
                        <a:rPr lang="en-US" sz="1500">
                          <a:solidFill>
                            <a:srgbClr val="000000"/>
                          </a:solidFill>
                          <a:latin typeface="Helios"/>
                        </a:rPr>
                        <a:t>set/getShortestDistance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99135">
                <a:tc>
                  <a:txBody>
                    <a:bodyPr/>
                    <a:lstStyle/>
                    <a:p>
                      <a:pPr algn="ctr">
                        <a:lnSpc>
                          <a:spcPts val="2100"/>
                        </a:lnSpc>
                        <a:defRPr/>
                      </a:pPr>
                      <a:r>
                        <a:rPr lang="en-US" sz="1500">
                          <a:solidFill>
                            <a:srgbClr val="000000"/>
                          </a:solidFill>
                          <a:latin typeface="Helios"/>
                        </a:rPr>
                        <a:t>getCity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699135">
                <a:tc>
                  <a:txBody>
                    <a:bodyPr/>
                    <a:lstStyle/>
                    <a:p>
                      <a:pPr algn="ctr">
                        <a:lnSpc>
                          <a:spcPts val="2100"/>
                        </a:lnSpc>
                        <a:defRPr/>
                      </a:pPr>
                      <a:r>
                        <a:rPr lang="en-US" sz="1500">
                          <a:solidFill>
                            <a:srgbClr val="000000"/>
                          </a:solidFill>
                          <a:latin typeface="Helios"/>
                        </a:rPr>
                        <a:t>getAdjacentVertices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699135">
                <a:tc>
                  <a:txBody>
                    <a:bodyPr/>
                    <a:lstStyle/>
                    <a:p>
                      <a:pPr algn="ctr">
                        <a:lnSpc>
                          <a:spcPts val="2100"/>
                        </a:lnSpc>
                        <a:defRPr/>
                      </a:pPr>
                      <a:r>
                        <a:rPr lang="en-US" sz="1500">
                          <a:solidFill>
                            <a:srgbClr val="000000"/>
                          </a:solidFill>
                          <a:latin typeface="Helios"/>
                        </a:rPr>
                        <a:t>compareTo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grpSp>
        <p:nvGrpSpPr>
          <p:cNvPr id="5" name="Group 5"/>
          <p:cNvGrpSpPr/>
          <p:nvPr/>
        </p:nvGrpSpPr>
        <p:grpSpPr>
          <a:xfrm>
            <a:off x="5611510" y="4217307"/>
            <a:ext cx="2221559" cy="1852385"/>
            <a:chOff x="0" y="0"/>
            <a:chExt cx="812800" cy="677731"/>
          </a:xfrm>
        </p:grpSpPr>
        <p:sp>
          <p:nvSpPr>
            <p:cNvPr id="6" name="Freeform 6"/>
            <p:cNvSpPr/>
            <p:nvPr/>
          </p:nvSpPr>
          <p:spPr>
            <a:xfrm>
              <a:off x="0" y="0"/>
              <a:ext cx="812800" cy="677731"/>
            </a:xfrm>
            <a:custGeom>
              <a:avLst/>
              <a:gdLst/>
              <a:ahLst/>
              <a:cxnLst/>
              <a:rect l="l" t="t" r="r" b="b"/>
              <a:pathLst>
                <a:path w="812800" h="677731">
                  <a:moveTo>
                    <a:pt x="812800" y="338865"/>
                  </a:moveTo>
                  <a:lnTo>
                    <a:pt x="406400" y="0"/>
                  </a:lnTo>
                  <a:lnTo>
                    <a:pt x="406400" y="203200"/>
                  </a:lnTo>
                  <a:lnTo>
                    <a:pt x="0" y="203200"/>
                  </a:lnTo>
                  <a:lnTo>
                    <a:pt x="0" y="474531"/>
                  </a:lnTo>
                  <a:lnTo>
                    <a:pt x="406400" y="474531"/>
                  </a:lnTo>
                  <a:lnTo>
                    <a:pt x="406400" y="677731"/>
                  </a:lnTo>
                  <a:lnTo>
                    <a:pt x="812800" y="338865"/>
                  </a:lnTo>
                  <a:close/>
                </a:path>
              </a:pathLst>
            </a:custGeom>
            <a:solidFill>
              <a:srgbClr val="BB3933"/>
            </a:solidFill>
          </p:spPr>
          <p:txBody>
            <a:bodyPr/>
            <a:lstStyle/>
            <a:p>
              <a:endParaRPr lang="en-US"/>
            </a:p>
          </p:txBody>
        </p:sp>
        <p:sp>
          <p:nvSpPr>
            <p:cNvPr id="7" name="TextBox 7"/>
            <p:cNvSpPr txBox="1"/>
            <p:nvPr/>
          </p:nvSpPr>
          <p:spPr>
            <a:xfrm>
              <a:off x="0" y="193675"/>
              <a:ext cx="711200" cy="280856"/>
            </a:xfrm>
            <a:prstGeom prst="rect">
              <a:avLst/>
            </a:prstGeom>
          </p:spPr>
          <p:txBody>
            <a:bodyPr lIns="50800" tIns="50800" rIns="50800" bIns="50800" rtlCol="0" anchor="ctr"/>
            <a:lstStyle/>
            <a:p>
              <a:pPr algn="ctr">
                <a:lnSpc>
                  <a:spcPts val="2880"/>
                </a:lnSpc>
              </a:pPr>
              <a:endParaRPr/>
            </a:p>
          </p:txBody>
        </p:sp>
      </p:grpSp>
      <p:sp>
        <p:nvSpPr>
          <p:cNvPr id="8" name="TextBox 8"/>
          <p:cNvSpPr txBox="1"/>
          <p:nvPr/>
        </p:nvSpPr>
        <p:spPr>
          <a:xfrm>
            <a:off x="12224704" y="1019175"/>
            <a:ext cx="4143130" cy="771525"/>
          </a:xfrm>
          <a:prstGeom prst="rect">
            <a:avLst/>
          </a:prstGeom>
        </p:spPr>
        <p:txBody>
          <a:bodyPr lIns="0" tIns="0" rIns="0" bIns="0" rtlCol="0" anchor="t">
            <a:spAutoFit/>
          </a:bodyPr>
          <a:lstStyle/>
          <a:p>
            <a:pPr algn="ctr">
              <a:lnSpc>
                <a:spcPts val="6000"/>
              </a:lnSpc>
            </a:pPr>
            <a:r>
              <a:rPr lang="en-US" sz="5000">
                <a:solidFill>
                  <a:srgbClr val="FFFFFF"/>
                </a:solidFill>
                <a:latin typeface="Roboto Bold"/>
              </a:rPr>
              <a:t>Vertex</a:t>
            </a:r>
          </a:p>
        </p:txBody>
      </p:sp>
      <p:sp>
        <p:nvSpPr>
          <p:cNvPr id="9" name="Freeform 9"/>
          <p:cNvSpPr/>
          <p:nvPr/>
        </p:nvSpPr>
        <p:spPr>
          <a:xfrm>
            <a:off x="1028700" y="2894114"/>
            <a:ext cx="3887485" cy="4667956"/>
          </a:xfrm>
          <a:custGeom>
            <a:avLst/>
            <a:gdLst/>
            <a:ahLst/>
            <a:cxnLst/>
            <a:rect l="l" t="t" r="r" b="b"/>
            <a:pathLst>
              <a:path w="3887485" h="4667956">
                <a:moveTo>
                  <a:pt x="0" y="0"/>
                </a:moveTo>
                <a:lnTo>
                  <a:pt x="3887485" y="0"/>
                </a:lnTo>
                <a:lnTo>
                  <a:pt x="3887485" y="4667955"/>
                </a:lnTo>
                <a:lnTo>
                  <a:pt x="0" y="4667955"/>
                </a:lnTo>
                <a:lnTo>
                  <a:pt x="0" y="0"/>
                </a:lnTo>
                <a:close/>
              </a:path>
            </a:pathLst>
          </a:custGeom>
          <a:blipFill>
            <a:blip r:embed="rId6"/>
            <a:stretch>
              <a:fillRect/>
            </a:stretch>
          </a:blipFill>
        </p:spPr>
        <p:txBody>
          <a:bodyPr/>
          <a:lstStyle/>
          <a:p>
            <a:endParaRPr lang="en-US"/>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28597" y="-2849501"/>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02074" y="-3353268"/>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4" name="Table 4"/>
          <p:cNvGraphicFramePr>
            <a:graphicFrameLocks noGrp="1"/>
          </p:cNvGraphicFramePr>
          <p:nvPr/>
        </p:nvGraphicFramePr>
        <p:xfrm>
          <a:off x="11333239" y="2894114"/>
          <a:ext cx="5926061" cy="4905376"/>
        </p:xfrm>
        <a:graphic>
          <a:graphicData uri="http://schemas.openxmlformats.org/drawingml/2006/table">
            <a:tbl>
              <a:tblPr/>
              <a:tblGrid>
                <a:gridCol w="3097153">
                  <a:extLst>
                    <a:ext uri="{9D8B030D-6E8A-4147-A177-3AD203B41FA5}">
                      <a16:colId xmlns:a16="http://schemas.microsoft.com/office/drawing/2014/main" val="20000"/>
                    </a:ext>
                  </a:extLst>
                </a:gridCol>
                <a:gridCol w="2828908">
                  <a:extLst>
                    <a:ext uri="{9D8B030D-6E8A-4147-A177-3AD203B41FA5}">
                      <a16:colId xmlns:a16="http://schemas.microsoft.com/office/drawing/2014/main" val="20001"/>
                    </a:ext>
                  </a:extLst>
                </a:gridCol>
              </a:tblGrid>
              <a:tr h="700768">
                <a:tc>
                  <a:txBody>
                    <a:bodyPr/>
                    <a:lstStyle/>
                    <a:p>
                      <a:pPr algn="ctr">
                        <a:lnSpc>
                          <a:spcPts val="2100"/>
                        </a:lnSpc>
                        <a:defRPr/>
                      </a:pPr>
                      <a:r>
                        <a:rPr lang="en-US" sz="1500">
                          <a:solidFill>
                            <a:srgbClr val="FFFFFF"/>
                          </a:solidFill>
                          <a:latin typeface="Helios Bold"/>
                        </a:rPr>
                        <a:t>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tc>
                  <a:txBody>
                    <a:bodyPr/>
                    <a:lstStyle/>
                    <a:p>
                      <a:pPr algn="ctr">
                        <a:lnSpc>
                          <a:spcPts val="2100"/>
                        </a:lnSpc>
                        <a:defRPr/>
                      </a:pPr>
                      <a:r>
                        <a:rPr lang="en-US" sz="1500">
                          <a:solidFill>
                            <a:srgbClr val="FFFFFF"/>
                          </a:solidFill>
                          <a:latin typeface="Helios Bold"/>
                        </a:rPr>
                        <a:t>Big Oh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r h="700768">
                <a:tc>
                  <a:txBody>
                    <a:bodyPr/>
                    <a:lstStyle/>
                    <a:p>
                      <a:pPr algn="ctr">
                        <a:lnSpc>
                          <a:spcPts val="2100"/>
                        </a:lnSpc>
                        <a:defRPr/>
                      </a:pPr>
                      <a:r>
                        <a:rPr lang="en-US" sz="1500">
                          <a:solidFill>
                            <a:srgbClr val="000000"/>
                          </a:solidFill>
                          <a:latin typeface="Helios"/>
                        </a:rPr>
                        <a:t>City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00768">
                <a:tc>
                  <a:txBody>
                    <a:bodyPr/>
                    <a:lstStyle/>
                    <a:p>
                      <a:pPr algn="ctr">
                        <a:lnSpc>
                          <a:spcPts val="2100"/>
                        </a:lnSpc>
                        <a:defRPr/>
                      </a:pPr>
                      <a:r>
                        <a:rPr lang="en-US" sz="1500">
                          <a:solidFill>
                            <a:srgbClr val="000000"/>
                          </a:solidFill>
                          <a:latin typeface="Helios"/>
                        </a:rPr>
                        <a:t>toString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00768">
                <a:tc>
                  <a:txBody>
                    <a:bodyPr/>
                    <a:lstStyle/>
                    <a:p>
                      <a:pPr algn="ctr">
                        <a:lnSpc>
                          <a:spcPts val="2100"/>
                        </a:lnSpc>
                        <a:defRPr/>
                      </a:pPr>
                      <a:r>
                        <a:rPr lang="en-US" sz="1500">
                          <a:solidFill>
                            <a:srgbClr val="000000"/>
                          </a:solidFill>
                          <a:latin typeface="Helios"/>
                        </a:rPr>
                        <a:t>getLat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00768">
                <a:tc>
                  <a:txBody>
                    <a:bodyPr/>
                    <a:lstStyle/>
                    <a:p>
                      <a:pPr algn="ctr">
                        <a:lnSpc>
                          <a:spcPts val="2100"/>
                        </a:lnSpc>
                        <a:defRPr/>
                      </a:pPr>
                      <a:r>
                        <a:rPr lang="en-US" sz="1500">
                          <a:solidFill>
                            <a:srgbClr val="000000"/>
                          </a:solidFill>
                          <a:latin typeface="Helios"/>
                        </a:rPr>
                        <a:t>getLng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00768">
                <a:tc>
                  <a:txBody>
                    <a:bodyPr/>
                    <a:lstStyle/>
                    <a:p>
                      <a:pPr algn="ctr">
                        <a:lnSpc>
                          <a:spcPts val="2100"/>
                        </a:lnSpc>
                        <a:defRPr/>
                      </a:pPr>
                      <a:r>
                        <a:rPr lang="en-US" sz="1500">
                          <a:solidFill>
                            <a:srgbClr val="000000"/>
                          </a:solidFill>
                          <a:latin typeface="Helios"/>
                        </a:rPr>
                        <a:t>getButton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00768">
                <a:tc>
                  <a:txBody>
                    <a:bodyPr/>
                    <a:lstStyle/>
                    <a:p>
                      <a:pPr algn="ctr">
                        <a:lnSpc>
                          <a:spcPts val="2100"/>
                        </a:lnSpc>
                        <a:defRPr/>
                      </a:pPr>
                      <a:r>
                        <a:rPr lang="en-US" sz="1500">
                          <a:solidFill>
                            <a:srgbClr val="000000"/>
                          </a:solidFill>
                          <a:latin typeface="Helios"/>
                        </a:rPr>
                        <a:t>getName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pSp>
        <p:nvGrpSpPr>
          <p:cNvPr id="5" name="Group 5"/>
          <p:cNvGrpSpPr/>
          <p:nvPr/>
        </p:nvGrpSpPr>
        <p:grpSpPr>
          <a:xfrm>
            <a:off x="5611510" y="4217307"/>
            <a:ext cx="2221559" cy="1852385"/>
            <a:chOff x="0" y="0"/>
            <a:chExt cx="812800" cy="677731"/>
          </a:xfrm>
        </p:grpSpPr>
        <p:sp>
          <p:nvSpPr>
            <p:cNvPr id="6" name="Freeform 6"/>
            <p:cNvSpPr/>
            <p:nvPr/>
          </p:nvSpPr>
          <p:spPr>
            <a:xfrm>
              <a:off x="0" y="0"/>
              <a:ext cx="812800" cy="677731"/>
            </a:xfrm>
            <a:custGeom>
              <a:avLst/>
              <a:gdLst/>
              <a:ahLst/>
              <a:cxnLst/>
              <a:rect l="l" t="t" r="r" b="b"/>
              <a:pathLst>
                <a:path w="812800" h="677731">
                  <a:moveTo>
                    <a:pt x="812800" y="338865"/>
                  </a:moveTo>
                  <a:lnTo>
                    <a:pt x="406400" y="0"/>
                  </a:lnTo>
                  <a:lnTo>
                    <a:pt x="406400" y="203200"/>
                  </a:lnTo>
                  <a:lnTo>
                    <a:pt x="0" y="203200"/>
                  </a:lnTo>
                  <a:lnTo>
                    <a:pt x="0" y="474531"/>
                  </a:lnTo>
                  <a:lnTo>
                    <a:pt x="406400" y="474531"/>
                  </a:lnTo>
                  <a:lnTo>
                    <a:pt x="406400" y="677731"/>
                  </a:lnTo>
                  <a:lnTo>
                    <a:pt x="812800" y="338865"/>
                  </a:lnTo>
                  <a:close/>
                </a:path>
              </a:pathLst>
            </a:custGeom>
            <a:solidFill>
              <a:srgbClr val="BB3933"/>
            </a:solidFill>
          </p:spPr>
          <p:txBody>
            <a:bodyPr/>
            <a:lstStyle/>
            <a:p>
              <a:endParaRPr lang="en-US"/>
            </a:p>
          </p:txBody>
        </p:sp>
        <p:sp>
          <p:nvSpPr>
            <p:cNvPr id="7" name="TextBox 7"/>
            <p:cNvSpPr txBox="1"/>
            <p:nvPr/>
          </p:nvSpPr>
          <p:spPr>
            <a:xfrm>
              <a:off x="0" y="193675"/>
              <a:ext cx="711200" cy="280856"/>
            </a:xfrm>
            <a:prstGeom prst="rect">
              <a:avLst/>
            </a:prstGeom>
          </p:spPr>
          <p:txBody>
            <a:bodyPr lIns="50800" tIns="50800" rIns="50800" bIns="50800" rtlCol="0" anchor="ctr"/>
            <a:lstStyle/>
            <a:p>
              <a:pPr algn="ctr">
                <a:lnSpc>
                  <a:spcPts val="2880"/>
                </a:lnSpc>
              </a:pPr>
              <a:endParaRPr/>
            </a:p>
          </p:txBody>
        </p:sp>
      </p:grpSp>
      <p:sp>
        <p:nvSpPr>
          <p:cNvPr id="8" name="Freeform 8"/>
          <p:cNvSpPr/>
          <p:nvPr/>
        </p:nvSpPr>
        <p:spPr>
          <a:xfrm>
            <a:off x="1194333" y="3349567"/>
            <a:ext cx="3721853" cy="3587866"/>
          </a:xfrm>
          <a:custGeom>
            <a:avLst/>
            <a:gdLst/>
            <a:ahLst/>
            <a:cxnLst/>
            <a:rect l="l" t="t" r="r" b="b"/>
            <a:pathLst>
              <a:path w="3721853" h="3587866">
                <a:moveTo>
                  <a:pt x="0" y="0"/>
                </a:moveTo>
                <a:lnTo>
                  <a:pt x="3721852" y="0"/>
                </a:lnTo>
                <a:lnTo>
                  <a:pt x="3721852" y="3587866"/>
                </a:lnTo>
                <a:lnTo>
                  <a:pt x="0" y="3587866"/>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2224704" y="1502037"/>
            <a:ext cx="4143130" cy="771525"/>
          </a:xfrm>
          <a:prstGeom prst="rect">
            <a:avLst/>
          </a:prstGeom>
        </p:spPr>
        <p:txBody>
          <a:bodyPr lIns="0" tIns="0" rIns="0" bIns="0" rtlCol="0" anchor="t">
            <a:spAutoFit/>
          </a:bodyPr>
          <a:lstStyle/>
          <a:p>
            <a:pPr algn="ctr">
              <a:lnSpc>
                <a:spcPts val="6000"/>
              </a:lnSpc>
            </a:pPr>
            <a:r>
              <a:rPr lang="en-US" sz="5000">
                <a:solidFill>
                  <a:srgbClr val="FFFFFF"/>
                </a:solidFill>
                <a:latin typeface="Roboto Bold"/>
              </a:rPr>
              <a:t>City</a:t>
            </a: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28597" y="-2849501"/>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02074" y="-3353268"/>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4" name="Table 4"/>
          <p:cNvGraphicFramePr>
            <a:graphicFrameLocks noGrp="1"/>
          </p:cNvGraphicFramePr>
          <p:nvPr/>
        </p:nvGraphicFramePr>
        <p:xfrm>
          <a:off x="11333239" y="2894114"/>
          <a:ext cx="5926061" cy="5600704"/>
        </p:xfrm>
        <a:graphic>
          <a:graphicData uri="http://schemas.openxmlformats.org/drawingml/2006/table">
            <a:tbl>
              <a:tblPr/>
              <a:tblGrid>
                <a:gridCol w="3097153">
                  <a:extLst>
                    <a:ext uri="{9D8B030D-6E8A-4147-A177-3AD203B41FA5}">
                      <a16:colId xmlns:a16="http://schemas.microsoft.com/office/drawing/2014/main" val="20000"/>
                    </a:ext>
                  </a:extLst>
                </a:gridCol>
                <a:gridCol w="2828908">
                  <a:extLst>
                    <a:ext uri="{9D8B030D-6E8A-4147-A177-3AD203B41FA5}">
                      <a16:colId xmlns:a16="http://schemas.microsoft.com/office/drawing/2014/main" val="20001"/>
                    </a:ext>
                  </a:extLst>
                </a:gridCol>
              </a:tblGrid>
              <a:tr h="700088">
                <a:tc>
                  <a:txBody>
                    <a:bodyPr/>
                    <a:lstStyle/>
                    <a:p>
                      <a:pPr algn="ctr">
                        <a:lnSpc>
                          <a:spcPts val="2100"/>
                        </a:lnSpc>
                        <a:defRPr/>
                      </a:pPr>
                      <a:r>
                        <a:rPr lang="en-US" sz="1500">
                          <a:solidFill>
                            <a:srgbClr val="FFFFFF"/>
                          </a:solidFill>
                          <a:latin typeface="Helios Bold"/>
                        </a:rPr>
                        <a:t>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tc>
                  <a:txBody>
                    <a:bodyPr/>
                    <a:lstStyle/>
                    <a:p>
                      <a:pPr algn="ctr">
                        <a:lnSpc>
                          <a:spcPts val="2100"/>
                        </a:lnSpc>
                        <a:defRPr/>
                      </a:pPr>
                      <a:r>
                        <a:rPr lang="en-US" sz="1500">
                          <a:solidFill>
                            <a:srgbClr val="FFFFFF"/>
                          </a:solidFill>
                          <a:latin typeface="Helios Bold"/>
                        </a:rPr>
                        <a:t>Big Oh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r h="700088">
                <a:tc>
                  <a:txBody>
                    <a:bodyPr/>
                    <a:lstStyle/>
                    <a:p>
                      <a:pPr algn="ctr">
                        <a:lnSpc>
                          <a:spcPts val="2100"/>
                        </a:lnSpc>
                        <a:defRPr/>
                      </a:pPr>
                      <a:r>
                        <a:rPr lang="en-US" sz="1500">
                          <a:solidFill>
                            <a:srgbClr val="000000"/>
                          </a:solidFill>
                          <a:latin typeface="Helios"/>
                        </a:rPr>
                        <a:t>Button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00088">
                <a:tc>
                  <a:txBody>
                    <a:bodyPr/>
                    <a:lstStyle/>
                    <a:p>
                      <a:pPr algn="ctr">
                        <a:lnSpc>
                          <a:spcPts val="2100"/>
                        </a:lnSpc>
                        <a:defRPr/>
                      </a:pPr>
                      <a:r>
                        <a:rPr lang="en-US" sz="1500">
                          <a:solidFill>
                            <a:srgbClr val="000000"/>
                          </a:solidFill>
                          <a:latin typeface="Helios"/>
                        </a:rPr>
                        <a:t>isHovered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00088">
                <a:tc>
                  <a:txBody>
                    <a:bodyPr/>
                    <a:lstStyle/>
                    <a:p>
                      <a:pPr algn="ctr">
                        <a:lnSpc>
                          <a:spcPts val="2100"/>
                        </a:lnSpc>
                        <a:defRPr/>
                      </a:pPr>
                      <a:r>
                        <a:rPr lang="en-US" sz="1500">
                          <a:solidFill>
                            <a:srgbClr val="000000"/>
                          </a:solidFill>
                          <a:latin typeface="Helios"/>
                        </a:rPr>
                        <a:t>isClicked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00088">
                <a:tc>
                  <a:txBody>
                    <a:bodyPr/>
                    <a:lstStyle/>
                    <a:p>
                      <a:pPr algn="ctr">
                        <a:lnSpc>
                          <a:spcPts val="2100"/>
                        </a:lnSpc>
                        <a:defRPr/>
                      </a:pPr>
                      <a:r>
                        <a:rPr lang="en-US" sz="1500">
                          <a:solidFill>
                            <a:srgbClr val="000000"/>
                          </a:solidFill>
                          <a:latin typeface="Helios"/>
                        </a:rPr>
                        <a:t>draw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00088">
                <a:tc>
                  <a:txBody>
                    <a:bodyPr/>
                    <a:lstStyle/>
                    <a:p>
                      <a:pPr algn="ctr">
                        <a:lnSpc>
                          <a:spcPts val="2100"/>
                        </a:lnSpc>
                        <a:defRPr/>
                      </a:pPr>
                      <a:r>
                        <a:rPr lang="en-US" sz="1500">
                          <a:solidFill>
                            <a:srgbClr val="000000"/>
                          </a:solidFill>
                          <a:latin typeface="Helios"/>
                        </a:rPr>
                        <a:t>displayName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00088">
                <a:tc>
                  <a:txBody>
                    <a:bodyPr/>
                    <a:lstStyle/>
                    <a:p>
                      <a:pPr algn="ctr">
                        <a:lnSpc>
                          <a:spcPts val="2100"/>
                        </a:lnSpc>
                        <a:defRPr/>
                      </a:pPr>
                      <a:r>
                        <a:rPr lang="en-US" sz="1500">
                          <a:solidFill>
                            <a:srgbClr val="000000"/>
                          </a:solidFill>
                          <a:latin typeface="Helios"/>
                        </a:rPr>
                        <a:t>is/setPressed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700088">
                <a:tc>
                  <a:txBody>
                    <a:bodyPr/>
                    <a:lstStyle/>
                    <a:p>
                      <a:pPr algn="ctr">
                        <a:lnSpc>
                          <a:spcPts val="2100"/>
                        </a:lnSpc>
                        <a:defRPr/>
                      </a:pPr>
                      <a:r>
                        <a:rPr lang="en-US" sz="1500">
                          <a:solidFill>
                            <a:srgbClr val="000000"/>
                          </a:solidFill>
                          <a:latin typeface="Helios"/>
                        </a:rPr>
                        <a:t>getX/Y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pSp>
        <p:nvGrpSpPr>
          <p:cNvPr id="5" name="Group 5"/>
          <p:cNvGrpSpPr/>
          <p:nvPr/>
        </p:nvGrpSpPr>
        <p:grpSpPr>
          <a:xfrm>
            <a:off x="5611510" y="4217307"/>
            <a:ext cx="2221559" cy="1852385"/>
            <a:chOff x="0" y="0"/>
            <a:chExt cx="812800" cy="677731"/>
          </a:xfrm>
        </p:grpSpPr>
        <p:sp>
          <p:nvSpPr>
            <p:cNvPr id="6" name="Freeform 6"/>
            <p:cNvSpPr/>
            <p:nvPr/>
          </p:nvSpPr>
          <p:spPr>
            <a:xfrm>
              <a:off x="0" y="0"/>
              <a:ext cx="812800" cy="677731"/>
            </a:xfrm>
            <a:custGeom>
              <a:avLst/>
              <a:gdLst/>
              <a:ahLst/>
              <a:cxnLst/>
              <a:rect l="l" t="t" r="r" b="b"/>
              <a:pathLst>
                <a:path w="812800" h="677731">
                  <a:moveTo>
                    <a:pt x="812800" y="338865"/>
                  </a:moveTo>
                  <a:lnTo>
                    <a:pt x="406400" y="0"/>
                  </a:lnTo>
                  <a:lnTo>
                    <a:pt x="406400" y="203200"/>
                  </a:lnTo>
                  <a:lnTo>
                    <a:pt x="0" y="203200"/>
                  </a:lnTo>
                  <a:lnTo>
                    <a:pt x="0" y="474531"/>
                  </a:lnTo>
                  <a:lnTo>
                    <a:pt x="406400" y="474531"/>
                  </a:lnTo>
                  <a:lnTo>
                    <a:pt x="406400" y="677731"/>
                  </a:lnTo>
                  <a:lnTo>
                    <a:pt x="812800" y="338865"/>
                  </a:lnTo>
                  <a:close/>
                </a:path>
              </a:pathLst>
            </a:custGeom>
            <a:solidFill>
              <a:srgbClr val="BB3933"/>
            </a:solidFill>
          </p:spPr>
          <p:txBody>
            <a:bodyPr/>
            <a:lstStyle/>
            <a:p>
              <a:endParaRPr lang="en-US"/>
            </a:p>
          </p:txBody>
        </p:sp>
        <p:sp>
          <p:nvSpPr>
            <p:cNvPr id="7" name="TextBox 7"/>
            <p:cNvSpPr txBox="1"/>
            <p:nvPr/>
          </p:nvSpPr>
          <p:spPr>
            <a:xfrm>
              <a:off x="0" y="193675"/>
              <a:ext cx="711200" cy="280856"/>
            </a:xfrm>
            <a:prstGeom prst="rect">
              <a:avLst/>
            </a:prstGeom>
          </p:spPr>
          <p:txBody>
            <a:bodyPr lIns="50800" tIns="50800" rIns="50800" bIns="50800" rtlCol="0" anchor="ctr"/>
            <a:lstStyle/>
            <a:p>
              <a:pPr algn="ctr">
                <a:lnSpc>
                  <a:spcPts val="2880"/>
                </a:lnSpc>
              </a:pPr>
              <a:endParaRPr/>
            </a:p>
          </p:txBody>
        </p:sp>
      </p:grpSp>
      <p:sp>
        <p:nvSpPr>
          <p:cNvPr id="8" name="Freeform 8"/>
          <p:cNvSpPr/>
          <p:nvPr/>
        </p:nvSpPr>
        <p:spPr>
          <a:xfrm>
            <a:off x="1194333" y="3349567"/>
            <a:ext cx="3721853" cy="3587866"/>
          </a:xfrm>
          <a:custGeom>
            <a:avLst/>
            <a:gdLst/>
            <a:ahLst/>
            <a:cxnLst/>
            <a:rect l="l" t="t" r="r" b="b"/>
            <a:pathLst>
              <a:path w="3721853" h="3587866">
                <a:moveTo>
                  <a:pt x="0" y="0"/>
                </a:moveTo>
                <a:lnTo>
                  <a:pt x="3721852" y="0"/>
                </a:lnTo>
                <a:lnTo>
                  <a:pt x="3721852" y="3587866"/>
                </a:lnTo>
                <a:lnTo>
                  <a:pt x="0" y="3587866"/>
                </a:lnTo>
                <a:lnTo>
                  <a:pt x="0" y="0"/>
                </a:lnTo>
                <a:close/>
              </a:path>
            </a:pathLst>
          </a:custGeom>
          <a:blipFill>
            <a:blip r:embed="rId6"/>
            <a:stretch>
              <a:fillRect/>
            </a:stretch>
          </a:blipFill>
        </p:spPr>
        <p:txBody>
          <a:bodyPr/>
          <a:lstStyle/>
          <a:p>
            <a:endParaRPr lang="en-US"/>
          </a:p>
        </p:txBody>
      </p:sp>
      <p:sp>
        <p:nvSpPr>
          <p:cNvPr id="9" name="Freeform 9"/>
          <p:cNvSpPr/>
          <p:nvPr/>
        </p:nvSpPr>
        <p:spPr>
          <a:xfrm>
            <a:off x="1194333" y="3403878"/>
            <a:ext cx="3721853" cy="3573637"/>
          </a:xfrm>
          <a:custGeom>
            <a:avLst/>
            <a:gdLst/>
            <a:ahLst/>
            <a:cxnLst/>
            <a:rect l="l" t="t" r="r" b="b"/>
            <a:pathLst>
              <a:path w="3721853" h="3573637">
                <a:moveTo>
                  <a:pt x="0" y="0"/>
                </a:moveTo>
                <a:lnTo>
                  <a:pt x="3721852" y="0"/>
                </a:lnTo>
                <a:lnTo>
                  <a:pt x="3721852" y="3573637"/>
                </a:lnTo>
                <a:lnTo>
                  <a:pt x="0" y="3573637"/>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12224704" y="1502037"/>
            <a:ext cx="4143130" cy="771525"/>
          </a:xfrm>
          <a:prstGeom prst="rect">
            <a:avLst/>
          </a:prstGeom>
        </p:spPr>
        <p:txBody>
          <a:bodyPr lIns="0" tIns="0" rIns="0" bIns="0" rtlCol="0" anchor="t">
            <a:spAutoFit/>
          </a:bodyPr>
          <a:lstStyle/>
          <a:p>
            <a:pPr algn="ctr">
              <a:lnSpc>
                <a:spcPts val="6000"/>
              </a:lnSpc>
            </a:pPr>
            <a:r>
              <a:rPr lang="en-US" sz="5000">
                <a:solidFill>
                  <a:srgbClr val="FFFFFF"/>
                </a:solidFill>
                <a:latin typeface="Roboto Bold"/>
              </a:rPr>
              <a:t>Button</a:t>
            </a: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28597" y="-2849501"/>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02074" y="-3353268"/>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4" name="Table 4"/>
          <p:cNvGraphicFramePr>
            <a:graphicFrameLocks noGrp="1"/>
          </p:cNvGraphicFramePr>
          <p:nvPr/>
        </p:nvGraphicFramePr>
        <p:xfrm>
          <a:off x="11333239" y="3589439"/>
          <a:ext cx="5926061" cy="4905376"/>
        </p:xfrm>
        <a:graphic>
          <a:graphicData uri="http://schemas.openxmlformats.org/drawingml/2006/table">
            <a:tbl>
              <a:tblPr/>
              <a:tblGrid>
                <a:gridCol w="3097153">
                  <a:extLst>
                    <a:ext uri="{9D8B030D-6E8A-4147-A177-3AD203B41FA5}">
                      <a16:colId xmlns:a16="http://schemas.microsoft.com/office/drawing/2014/main" val="20000"/>
                    </a:ext>
                  </a:extLst>
                </a:gridCol>
                <a:gridCol w="2828908">
                  <a:extLst>
                    <a:ext uri="{9D8B030D-6E8A-4147-A177-3AD203B41FA5}">
                      <a16:colId xmlns:a16="http://schemas.microsoft.com/office/drawing/2014/main" val="20001"/>
                    </a:ext>
                  </a:extLst>
                </a:gridCol>
              </a:tblGrid>
              <a:tr h="700768">
                <a:tc>
                  <a:txBody>
                    <a:bodyPr/>
                    <a:lstStyle/>
                    <a:p>
                      <a:pPr algn="ctr">
                        <a:lnSpc>
                          <a:spcPts val="2100"/>
                        </a:lnSpc>
                        <a:defRPr/>
                      </a:pPr>
                      <a:r>
                        <a:rPr lang="en-US" sz="1500">
                          <a:solidFill>
                            <a:srgbClr val="FFFFFF"/>
                          </a:solidFill>
                          <a:latin typeface="Helios Bold"/>
                        </a:rPr>
                        <a:t>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tc>
                  <a:txBody>
                    <a:bodyPr/>
                    <a:lstStyle/>
                    <a:p>
                      <a:pPr algn="ctr">
                        <a:lnSpc>
                          <a:spcPts val="2100"/>
                        </a:lnSpc>
                        <a:defRPr/>
                      </a:pPr>
                      <a:r>
                        <a:rPr lang="en-US" sz="1500">
                          <a:solidFill>
                            <a:srgbClr val="FFFFFF"/>
                          </a:solidFill>
                          <a:latin typeface="Helios Bold"/>
                        </a:rPr>
                        <a:t>Big Oh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r h="700768">
                <a:tc>
                  <a:txBody>
                    <a:bodyPr/>
                    <a:lstStyle/>
                    <a:p>
                      <a:pPr algn="ctr">
                        <a:lnSpc>
                          <a:spcPts val="2100"/>
                        </a:lnSpc>
                        <a:defRPr/>
                      </a:pPr>
                      <a:r>
                        <a:rPr lang="en-US" sz="1500">
                          <a:solidFill>
                            <a:srgbClr val="000000"/>
                          </a:solidFill>
                          <a:latin typeface="Helios"/>
                        </a:rPr>
                        <a:t>LinkedList()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00768">
                <a:tc>
                  <a:txBody>
                    <a:bodyPr/>
                    <a:lstStyle/>
                    <a:p>
                      <a:pPr algn="ctr">
                        <a:lnSpc>
                          <a:spcPts val="2100"/>
                        </a:lnSpc>
                        <a:defRPr/>
                      </a:pPr>
                      <a:r>
                        <a:rPr lang="en-US" sz="1500">
                          <a:solidFill>
                            <a:srgbClr val="000000"/>
                          </a:solidFill>
                          <a:latin typeface="Helios"/>
                        </a:rPr>
                        <a:t>LinkedList(list)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00768">
                <a:tc>
                  <a:txBody>
                    <a:bodyPr/>
                    <a:lstStyle/>
                    <a:p>
                      <a:pPr algn="ctr">
                        <a:lnSpc>
                          <a:spcPts val="2100"/>
                        </a:lnSpc>
                        <a:defRPr/>
                      </a:pPr>
                      <a:r>
                        <a:rPr lang="en-US" sz="1500">
                          <a:solidFill>
                            <a:srgbClr val="000000"/>
                          </a:solidFill>
                          <a:latin typeface="Helios"/>
                        </a:rPr>
                        <a:t>addLast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00768">
                <a:tc>
                  <a:txBody>
                    <a:bodyPr/>
                    <a:lstStyle/>
                    <a:p>
                      <a:pPr algn="ctr">
                        <a:lnSpc>
                          <a:spcPts val="2100"/>
                        </a:lnSpc>
                        <a:defRPr/>
                      </a:pPr>
                      <a:r>
                        <a:rPr lang="en-US" sz="1500">
                          <a:solidFill>
                            <a:srgbClr val="000000"/>
                          </a:solidFill>
                          <a:latin typeface="Helios"/>
                        </a:rPr>
                        <a:t>isEmpty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00768">
                <a:tc>
                  <a:txBody>
                    <a:bodyPr/>
                    <a:lstStyle/>
                    <a:p>
                      <a:pPr algn="ctr">
                        <a:lnSpc>
                          <a:spcPts val="2100"/>
                        </a:lnSpc>
                        <a:defRPr/>
                      </a:pPr>
                      <a:r>
                        <a:rPr lang="en-US" sz="1500">
                          <a:solidFill>
                            <a:srgbClr val="000000"/>
                          </a:solidFill>
                          <a:latin typeface="Helios"/>
                        </a:rPr>
                        <a:t>size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00768">
                <a:tc>
                  <a:txBody>
                    <a:bodyPr/>
                    <a:lstStyle/>
                    <a:p>
                      <a:pPr algn="ctr">
                        <a:lnSpc>
                          <a:spcPts val="2100"/>
                        </a:lnSpc>
                        <a:defRPr/>
                      </a:pPr>
                      <a:r>
                        <a:rPr lang="en-US" sz="1500">
                          <a:solidFill>
                            <a:srgbClr val="000000"/>
                          </a:solidFill>
                          <a:latin typeface="Helios"/>
                        </a:rPr>
                        <a:t>Node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pSp>
        <p:nvGrpSpPr>
          <p:cNvPr id="5" name="Group 5"/>
          <p:cNvGrpSpPr/>
          <p:nvPr/>
        </p:nvGrpSpPr>
        <p:grpSpPr>
          <a:xfrm>
            <a:off x="5611510" y="4217307"/>
            <a:ext cx="2221559" cy="1852385"/>
            <a:chOff x="0" y="0"/>
            <a:chExt cx="812800" cy="677731"/>
          </a:xfrm>
        </p:grpSpPr>
        <p:sp>
          <p:nvSpPr>
            <p:cNvPr id="6" name="Freeform 6"/>
            <p:cNvSpPr/>
            <p:nvPr/>
          </p:nvSpPr>
          <p:spPr>
            <a:xfrm>
              <a:off x="0" y="0"/>
              <a:ext cx="812800" cy="677731"/>
            </a:xfrm>
            <a:custGeom>
              <a:avLst/>
              <a:gdLst/>
              <a:ahLst/>
              <a:cxnLst/>
              <a:rect l="l" t="t" r="r" b="b"/>
              <a:pathLst>
                <a:path w="812800" h="677731">
                  <a:moveTo>
                    <a:pt x="812800" y="338865"/>
                  </a:moveTo>
                  <a:lnTo>
                    <a:pt x="406400" y="0"/>
                  </a:lnTo>
                  <a:lnTo>
                    <a:pt x="406400" y="203200"/>
                  </a:lnTo>
                  <a:lnTo>
                    <a:pt x="0" y="203200"/>
                  </a:lnTo>
                  <a:lnTo>
                    <a:pt x="0" y="474531"/>
                  </a:lnTo>
                  <a:lnTo>
                    <a:pt x="406400" y="474531"/>
                  </a:lnTo>
                  <a:lnTo>
                    <a:pt x="406400" y="677731"/>
                  </a:lnTo>
                  <a:lnTo>
                    <a:pt x="812800" y="338865"/>
                  </a:lnTo>
                  <a:close/>
                </a:path>
              </a:pathLst>
            </a:custGeom>
            <a:solidFill>
              <a:srgbClr val="BB3933"/>
            </a:solidFill>
          </p:spPr>
          <p:txBody>
            <a:bodyPr/>
            <a:lstStyle/>
            <a:p>
              <a:endParaRPr lang="en-US"/>
            </a:p>
          </p:txBody>
        </p:sp>
        <p:sp>
          <p:nvSpPr>
            <p:cNvPr id="7" name="TextBox 7"/>
            <p:cNvSpPr txBox="1"/>
            <p:nvPr/>
          </p:nvSpPr>
          <p:spPr>
            <a:xfrm>
              <a:off x="0" y="193675"/>
              <a:ext cx="711200" cy="280856"/>
            </a:xfrm>
            <a:prstGeom prst="rect">
              <a:avLst/>
            </a:prstGeom>
          </p:spPr>
          <p:txBody>
            <a:bodyPr lIns="50800" tIns="50800" rIns="50800" bIns="50800" rtlCol="0" anchor="ctr"/>
            <a:lstStyle/>
            <a:p>
              <a:pPr algn="ctr">
                <a:lnSpc>
                  <a:spcPts val="2880"/>
                </a:lnSpc>
              </a:pPr>
              <a:endParaRPr/>
            </a:p>
          </p:txBody>
        </p:sp>
      </p:grpSp>
      <p:sp>
        <p:nvSpPr>
          <p:cNvPr id="8" name="Freeform 8"/>
          <p:cNvSpPr/>
          <p:nvPr/>
        </p:nvSpPr>
        <p:spPr>
          <a:xfrm>
            <a:off x="1194333" y="2908667"/>
            <a:ext cx="3721853" cy="3161026"/>
          </a:xfrm>
          <a:custGeom>
            <a:avLst/>
            <a:gdLst/>
            <a:ahLst/>
            <a:cxnLst/>
            <a:rect l="l" t="t" r="r" b="b"/>
            <a:pathLst>
              <a:path w="3721853" h="3161026">
                <a:moveTo>
                  <a:pt x="0" y="0"/>
                </a:moveTo>
                <a:lnTo>
                  <a:pt x="3721852" y="0"/>
                </a:lnTo>
                <a:lnTo>
                  <a:pt x="3721852" y="3161026"/>
                </a:lnTo>
                <a:lnTo>
                  <a:pt x="0" y="3161026"/>
                </a:lnTo>
                <a:lnTo>
                  <a:pt x="0" y="0"/>
                </a:lnTo>
                <a:close/>
              </a:path>
            </a:pathLst>
          </a:custGeom>
          <a:blipFill>
            <a:blip r:embed="rId6"/>
            <a:stretch>
              <a:fillRect/>
            </a:stretch>
          </a:blipFill>
        </p:spPr>
        <p:txBody>
          <a:bodyPr/>
          <a:lstStyle/>
          <a:p>
            <a:endParaRPr lang="en-US"/>
          </a:p>
        </p:txBody>
      </p:sp>
      <p:sp>
        <p:nvSpPr>
          <p:cNvPr id="9" name="Freeform 9"/>
          <p:cNvSpPr/>
          <p:nvPr/>
        </p:nvSpPr>
        <p:spPr>
          <a:xfrm>
            <a:off x="1947515" y="6412633"/>
            <a:ext cx="2215487" cy="1152565"/>
          </a:xfrm>
          <a:custGeom>
            <a:avLst/>
            <a:gdLst/>
            <a:ahLst/>
            <a:cxnLst/>
            <a:rect l="l" t="t" r="r" b="b"/>
            <a:pathLst>
              <a:path w="2215487" h="1152565">
                <a:moveTo>
                  <a:pt x="0" y="0"/>
                </a:moveTo>
                <a:lnTo>
                  <a:pt x="2215487" y="0"/>
                </a:lnTo>
                <a:lnTo>
                  <a:pt x="2215487" y="1152565"/>
                </a:lnTo>
                <a:lnTo>
                  <a:pt x="0" y="1152565"/>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12224704" y="1580134"/>
            <a:ext cx="4143130" cy="771525"/>
          </a:xfrm>
          <a:prstGeom prst="rect">
            <a:avLst/>
          </a:prstGeom>
        </p:spPr>
        <p:txBody>
          <a:bodyPr lIns="0" tIns="0" rIns="0" bIns="0" rtlCol="0" anchor="t">
            <a:spAutoFit/>
          </a:bodyPr>
          <a:lstStyle/>
          <a:p>
            <a:pPr algn="ctr">
              <a:lnSpc>
                <a:spcPts val="6000"/>
              </a:lnSpc>
            </a:pPr>
            <a:r>
              <a:rPr lang="en-US" sz="5000">
                <a:solidFill>
                  <a:srgbClr val="FFFFFF"/>
                </a:solidFill>
                <a:latin typeface="Roboto Bold"/>
              </a:rPr>
              <a:t>LinkedList</a:t>
            </a: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87140" y="-2823469"/>
            <a:ext cx="17087929" cy="17087929"/>
          </a:xfrm>
          <a:custGeom>
            <a:avLst/>
            <a:gdLst/>
            <a:ahLst/>
            <a:cxnLst/>
            <a:rect l="l" t="t" r="r" b="b"/>
            <a:pathLst>
              <a:path w="17087929" h="17087929">
                <a:moveTo>
                  <a:pt x="0" y="0"/>
                </a:moveTo>
                <a:lnTo>
                  <a:pt x="17087929" y="0"/>
                </a:lnTo>
                <a:lnTo>
                  <a:pt x="17087929" y="17087930"/>
                </a:lnTo>
                <a:lnTo>
                  <a:pt x="0" y="1708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360617" y="-3327236"/>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4" name="Table 4"/>
          <p:cNvGraphicFramePr>
            <a:graphicFrameLocks noGrp="1"/>
          </p:cNvGraphicFramePr>
          <p:nvPr/>
        </p:nvGraphicFramePr>
        <p:xfrm>
          <a:off x="11672394" y="3615471"/>
          <a:ext cx="5926061" cy="4210050"/>
        </p:xfrm>
        <a:graphic>
          <a:graphicData uri="http://schemas.openxmlformats.org/drawingml/2006/table">
            <a:tbl>
              <a:tblPr/>
              <a:tblGrid>
                <a:gridCol w="3097153">
                  <a:extLst>
                    <a:ext uri="{9D8B030D-6E8A-4147-A177-3AD203B41FA5}">
                      <a16:colId xmlns:a16="http://schemas.microsoft.com/office/drawing/2014/main" val="20000"/>
                    </a:ext>
                  </a:extLst>
                </a:gridCol>
                <a:gridCol w="2828908">
                  <a:extLst>
                    <a:ext uri="{9D8B030D-6E8A-4147-A177-3AD203B41FA5}">
                      <a16:colId xmlns:a16="http://schemas.microsoft.com/office/drawing/2014/main" val="20001"/>
                    </a:ext>
                  </a:extLst>
                </a:gridCol>
              </a:tblGrid>
              <a:tr h="701675">
                <a:tc>
                  <a:txBody>
                    <a:bodyPr/>
                    <a:lstStyle/>
                    <a:p>
                      <a:pPr algn="ctr">
                        <a:lnSpc>
                          <a:spcPts val="2100"/>
                        </a:lnSpc>
                        <a:defRPr/>
                      </a:pPr>
                      <a:r>
                        <a:rPr lang="en-US" sz="1500">
                          <a:solidFill>
                            <a:srgbClr val="FFFFFF"/>
                          </a:solidFill>
                          <a:latin typeface="Helios Bold"/>
                        </a:rPr>
                        <a:t>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tc>
                  <a:txBody>
                    <a:bodyPr/>
                    <a:lstStyle/>
                    <a:p>
                      <a:pPr algn="ctr">
                        <a:lnSpc>
                          <a:spcPts val="2100"/>
                        </a:lnSpc>
                        <a:defRPr/>
                      </a:pPr>
                      <a:r>
                        <a:rPr lang="en-US" sz="1500">
                          <a:solidFill>
                            <a:srgbClr val="FFFFFF"/>
                          </a:solidFill>
                          <a:latin typeface="Helios Bold"/>
                        </a:rPr>
                        <a:t>Big Oh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r h="701675">
                <a:tc>
                  <a:txBody>
                    <a:bodyPr/>
                    <a:lstStyle/>
                    <a:p>
                      <a:pPr algn="ctr">
                        <a:lnSpc>
                          <a:spcPts val="2100"/>
                        </a:lnSpc>
                        <a:defRPr/>
                      </a:pPr>
                      <a:r>
                        <a:rPr lang="en-US" sz="1500">
                          <a:solidFill>
                            <a:srgbClr val="000000"/>
                          </a:solidFill>
                          <a:latin typeface="Helios"/>
                        </a:rPr>
                        <a:t>Dijkstra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01675">
                <a:tc>
                  <a:txBody>
                    <a:bodyPr/>
                    <a:lstStyle/>
                    <a:p>
                      <a:pPr algn="ctr">
                        <a:lnSpc>
                          <a:spcPts val="2100"/>
                        </a:lnSpc>
                        <a:defRPr/>
                      </a:pPr>
                      <a:r>
                        <a:rPr lang="en-US" sz="1500">
                          <a:solidFill>
                            <a:srgbClr val="000000"/>
                          </a:solidFill>
                          <a:latin typeface="Helios"/>
                        </a:rPr>
                        <a:t>evalDisAndPath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01675">
                <a:tc>
                  <a:txBody>
                    <a:bodyPr/>
                    <a:lstStyle/>
                    <a:p>
                      <a:pPr algn="ctr">
                        <a:lnSpc>
                          <a:spcPts val="2100"/>
                        </a:lnSpc>
                        <a:defRPr/>
                      </a:pPr>
                      <a:r>
                        <a:rPr lang="en-US" sz="1500">
                          <a:solidFill>
                            <a:srgbClr val="000000"/>
                          </a:solidFill>
                          <a:latin typeface="Helios"/>
                        </a:rPr>
                        <a:t>getShortestPath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O(E*logV)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01675">
                <a:tc>
                  <a:txBody>
                    <a:bodyPr/>
                    <a:lstStyle/>
                    <a:p>
                      <a:pPr algn="ctr">
                        <a:lnSpc>
                          <a:spcPts val="2100"/>
                        </a:lnSpc>
                        <a:defRPr/>
                      </a:pPr>
                      <a:r>
                        <a:rPr lang="en-US" sz="1500">
                          <a:solidFill>
                            <a:srgbClr val="000000"/>
                          </a:solidFill>
                          <a:latin typeface="Helios"/>
                        </a:rPr>
                        <a:t>calculateShortestPath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O(E*logV)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01675">
                <a:tc>
                  <a:txBody>
                    <a:bodyPr/>
                    <a:lstStyle/>
                    <a:p>
                      <a:pPr algn="ctr">
                        <a:lnSpc>
                          <a:spcPts val="2100"/>
                        </a:lnSpc>
                        <a:defRPr/>
                      </a:pPr>
                      <a:r>
                        <a:rPr lang="en-US" sz="1500">
                          <a:solidFill>
                            <a:srgbClr val="000000"/>
                          </a:solidFill>
                          <a:latin typeface="Helios"/>
                        </a:rPr>
                        <a:t>getPath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pSp>
        <p:nvGrpSpPr>
          <p:cNvPr id="5" name="Group 5"/>
          <p:cNvGrpSpPr/>
          <p:nvPr/>
        </p:nvGrpSpPr>
        <p:grpSpPr>
          <a:xfrm>
            <a:off x="7070054" y="4243340"/>
            <a:ext cx="2221559" cy="1852385"/>
            <a:chOff x="0" y="0"/>
            <a:chExt cx="812800" cy="677731"/>
          </a:xfrm>
        </p:grpSpPr>
        <p:sp>
          <p:nvSpPr>
            <p:cNvPr id="6" name="Freeform 6"/>
            <p:cNvSpPr/>
            <p:nvPr/>
          </p:nvSpPr>
          <p:spPr>
            <a:xfrm>
              <a:off x="0" y="0"/>
              <a:ext cx="812800" cy="677731"/>
            </a:xfrm>
            <a:custGeom>
              <a:avLst/>
              <a:gdLst/>
              <a:ahLst/>
              <a:cxnLst/>
              <a:rect l="l" t="t" r="r" b="b"/>
              <a:pathLst>
                <a:path w="812800" h="677731">
                  <a:moveTo>
                    <a:pt x="812800" y="338865"/>
                  </a:moveTo>
                  <a:lnTo>
                    <a:pt x="406400" y="0"/>
                  </a:lnTo>
                  <a:lnTo>
                    <a:pt x="406400" y="203200"/>
                  </a:lnTo>
                  <a:lnTo>
                    <a:pt x="0" y="203200"/>
                  </a:lnTo>
                  <a:lnTo>
                    <a:pt x="0" y="474531"/>
                  </a:lnTo>
                  <a:lnTo>
                    <a:pt x="406400" y="474531"/>
                  </a:lnTo>
                  <a:lnTo>
                    <a:pt x="406400" y="677731"/>
                  </a:lnTo>
                  <a:lnTo>
                    <a:pt x="812800" y="338865"/>
                  </a:lnTo>
                  <a:close/>
                </a:path>
              </a:pathLst>
            </a:custGeom>
            <a:solidFill>
              <a:srgbClr val="BB3933"/>
            </a:solidFill>
          </p:spPr>
          <p:txBody>
            <a:bodyPr/>
            <a:lstStyle/>
            <a:p>
              <a:endParaRPr lang="en-US"/>
            </a:p>
          </p:txBody>
        </p:sp>
        <p:sp>
          <p:nvSpPr>
            <p:cNvPr id="7" name="TextBox 7"/>
            <p:cNvSpPr txBox="1"/>
            <p:nvPr/>
          </p:nvSpPr>
          <p:spPr>
            <a:xfrm>
              <a:off x="0" y="193675"/>
              <a:ext cx="711200" cy="280856"/>
            </a:xfrm>
            <a:prstGeom prst="rect">
              <a:avLst/>
            </a:prstGeom>
          </p:spPr>
          <p:txBody>
            <a:bodyPr lIns="50800" tIns="50800" rIns="50800" bIns="50800" rtlCol="0" anchor="ctr"/>
            <a:lstStyle/>
            <a:p>
              <a:pPr algn="ctr">
                <a:lnSpc>
                  <a:spcPts val="2880"/>
                </a:lnSpc>
              </a:pPr>
              <a:endParaRPr/>
            </a:p>
          </p:txBody>
        </p:sp>
      </p:grpSp>
      <p:sp>
        <p:nvSpPr>
          <p:cNvPr id="8" name="Freeform 8"/>
          <p:cNvSpPr/>
          <p:nvPr/>
        </p:nvSpPr>
        <p:spPr>
          <a:xfrm>
            <a:off x="543526" y="3952339"/>
            <a:ext cx="5831203" cy="2528779"/>
          </a:xfrm>
          <a:custGeom>
            <a:avLst/>
            <a:gdLst/>
            <a:ahLst/>
            <a:cxnLst/>
            <a:rect l="l" t="t" r="r" b="b"/>
            <a:pathLst>
              <a:path w="5831203" h="2528779">
                <a:moveTo>
                  <a:pt x="0" y="0"/>
                </a:moveTo>
                <a:lnTo>
                  <a:pt x="5831203" y="0"/>
                </a:lnTo>
                <a:lnTo>
                  <a:pt x="5831203" y="2528779"/>
                </a:lnTo>
                <a:lnTo>
                  <a:pt x="0" y="2528779"/>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2563860" y="1632199"/>
            <a:ext cx="4143130" cy="771525"/>
          </a:xfrm>
          <a:prstGeom prst="rect">
            <a:avLst/>
          </a:prstGeom>
        </p:spPr>
        <p:txBody>
          <a:bodyPr lIns="0" tIns="0" rIns="0" bIns="0" rtlCol="0" anchor="t">
            <a:spAutoFit/>
          </a:bodyPr>
          <a:lstStyle/>
          <a:p>
            <a:pPr algn="ctr">
              <a:lnSpc>
                <a:spcPts val="6000"/>
              </a:lnSpc>
            </a:pPr>
            <a:r>
              <a:rPr lang="en-US" sz="5000">
                <a:solidFill>
                  <a:srgbClr val="FFFFFF"/>
                </a:solidFill>
                <a:latin typeface="Roboto Bold"/>
              </a:rPr>
              <a:t>Dijkstra</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221078" cy="2610539"/>
            <a:chOff x="0" y="0"/>
            <a:chExt cx="1375099" cy="687549"/>
          </a:xfrm>
        </p:grpSpPr>
        <p:sp>
          <p:nvSpPr>
            <p:cNvPr id="3" name="Freeform 3"/>
            <p:cNvSpPr/>
            <p:nvPr/>
          </p:nvSpPr>
          <p:spPr>
            <a:xfrm>
              <a:off x="0" y="0"/>
              <a:ext cx="1375099" cy="687549"/>
            </a:xfrm>
            <a:custGeom>
              <a:avLst/>
              <a:gdLst/>
              <a:ahLst/>
              <a:cxnLst/>
              <a:rect l="l" t="t" r="r" b="b"/>
              <a:pathLst>
                <a:path w="1375099" h="687549">
                  <a:moveTo>
                    <a:pt x="0" y="0"/>
                  </a:moveTo>
                  <a:lnTo>
                    <a:pt x="1375099" y="0"/>
                  </a:lnTo>
                  <a:lnTo>
                    <a:pt x="1375099" y="687549"/>
                  </a:lnTo>
                  <a:lnTo>
                    <a:pt x="0" y="687549"/>
                  </a:lnTo>
                  <a:close/>
                </a:path>
              </a:pathLst>
            </a:custGeom>
            <a:solidFill>
              <a:srgbClr val="BB3933"/>
            </a:solidFill>
          </p:spPr>
          <p:txBody>
            <a:bodyPr/>
            <a:lstStyle/>
            <a:p>
              <a:endParaRPr lang="en-US"/>
            </a:p>
          </p:txBody>
        </p:sp>
        <p:sp>
          <p:nvSpPr>
            <p:cNvPr id="4" name="TextBox 4"/>
            <p:cNvSpPr txBox="1"/>
            <p:nvPr/>
          </p:nvSpPr>
          <p:spPr>
            <a:xfrm>
              <a:off x="0" y="-47625"/>
              <a:ext cx="1375099" cy="735174"/>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10885052" y="8052673"/>
            <a:ext cx="4250304" cy="696213"/>
            <a:chOff x="0" y="0"/>
            <a:chExt cx="1119422" cy="183365"/>
          </a:xfrm>
        </p:grpSpPr>
        <p:sp>
          <p:nvSpPr>
            <p:cNvPr id="6" name="Freeform 6"/>
            <p:cNvSpPr/>
            <p:nvPr/>
          </p:nvSpPr>
          <p:spPr>
            <a:xfrm>
              <a:off x="0" y="0"/>
              <a:ext cx="1119422" cy="183365"/>
            </a:xfrm>
            <a:custGeom>
              <a:avLst/>
              <a:gdLst/>
              <a:ahLst/>
              <a:cxnLst/>
              <a:rect l="l" t="t" r="r" b="b"/>
              <a:pathLst>
                <a:path w="1119422" h="183365">
                  <a:moveTo>
                    <a:pt x="0" y="0"/>
                  </a:moveTo>
                  <a:lnTo>
                    <a:pt x="1119422" y="0"/>
                  </a:lnTo>
                  <a:lnTo>
                    <a:pt x="1119422" y="183365"/>
                  </a:lnTo>
                  <a:lnTo>
                    <a:pt x="0" y="183365"/>
                  </a:lnTo>
                  <a:close/>
                </a:path>
              </a:pathLst>
            </a:custGeom>
            <a:solidFill>
              <a:srgbClr val="BB3933"/>
            </a:solidFill>
          </p:spPr>
          <p:txBody>
            <a:bodyPr/>
            <a:lstStyle/>
            <a:p>
              <a:endParaRPr lang="en-US"/>
            </a:p>
          </p:txBody>
        </p:sp>
        <p:sp>
          <p:nvSpPr>
            <p:cNvPr id="7" name="TextBox 7"/>
            <p:cNvSpPr txBox="1"/>
            <p:nvPr/>
          </p:nvSpPr>
          <p:spPr>
            <a:xfrm>
              <a:off x="0" y="-47625"/>
              <a:ext cx="1119422" cy="230990"/>
            </a:xfrm>
            <a:prstGeom prst="rect">
              <a:avLst/>
            </a:prstGeom>
          </p:spPr>
          <p:txBody>
            <a:bodyPr lIns="50800" tIns="50800" rIns="50800" bIns="50800" rtlCol="0" anchor="ctr"/>
            <a:lstStyle/>
            <a:p>
              <a:pPr algn="ctr">
                <a:lnSpc>
                  <a:spcPts val="3079"/>
                </a:lnSpc>
              </a:pPr>
              <a:endParaRPr/>
            </a:p>
          </p:txBody>
        </p:sp>
      </p:grpSp>
      <p:sp>
        <p:nvSpPr>
          <p:cNvPr id="8" name="Freeform 8">
            <a:hlinkClick r:id="rId2" tooltip="https://tribune.com.pk/story/1163447/google-maps-shows-azad-kashmir-indian-territory-latest-gaffe"/>
          </p:cNvPr>
          <p:cNvSpPr/>
          <p:nvPr/>
        </p:nvSpPr>
        <p:spPr>
          <a:xfrm>
            <a:off x="999523" y="1074587"/>
            <a:ext cx="4759272" cy="6745475"/>
          </a:xfrm>
          <a:custGeom>
            <a:avLst/>
            <a:gdLst/>
            <a:ahLst/>
            <a:cxnLst/>
            <a:rect l="l" t="t" r="r" b="b"/>
            <a:pathLst>
              <a:path w="4759272" h="6745475">
                <a:moveTo>
                  <a:pt x="0" y="0"/>
                </a:moveTo>
                <a:lnTo>
                  <a:pt x="4759272" y="0"/>
                </a:lnTo>
                <a:lnTo>
                  <a:pt x="4759272" y="6745474"/>
                </a:lnTo>
                <a:lnTo>
                  <a:pt x="0" y="6745474"/>
                </a:lnTo>
                <a:lnTo>
                  <a:pt x="0" y="0"/>
                </a:lnTo>
                <a:close/>
              </a:path>
            </a:pathLst>
          </a:custGeom>
          <a:blipFill>
            <a:blip r:embed="rId3"/>
            <a:stretch>
              <a:fillRect/>
            </a:stretch>
          </a:blipFill>
        </p:spPr>
        <p:txBody>
          <a:bodyPr/>
          <a:lstStyle/>
          <a:p>
            <a:endParaRPr lang="en-US"/>
          </a:p>
        </p:txBody>
      </p:sp>
      <p:sp>
        <p:nvSpPr>
          <p:cNvPr id="9" name="Freeform 9">
            <a:hlinkClick r:id="rId4" tooltip="https://www.theguardian.com/commentisfree/2023/sep/30/google-antitrust-us-department-of-justice-court-case-monopoly"/>
          </p:cNvPr>
          <p:cNvSpPr/>
          <p:nvPr/>
        </p:nvSpPr>
        <p:spPr>
          <a:xfrm>
            <a:off x="3896797" y="2161738"/>
            <a:ext cx="5218026" cy="4130875"/>
          </a:xfrm>
          <a:custGeom>
            <a:avLst/>
            <a:gdLst/>
            <a:ahLst/>
            <a:cxnLst/>
            <a:rect l="l" t="t" r="r" b="b"/>
            <a:pathLst>
              <a:path w="5218026" h="4130875">
                <a:moveTo>
                  <a:pt x="0" y="0"/>
                </a:moveTo>
                <a:lnTo>
                  <a:pt x="5218026" y="0"/>
                </a:lnTo>
                <a:lnTo>
                  <a:pt x="5218026" y="4130875"/>
                </a:lnTo>
                <a:lnTo>
                  <a:pt x="0" y="4130875"/>
                </a:lnTo>
                <a:lnTo>
                  <a:pt x="0" y="0"/>
                </a:lnTo>
                <a:close/>
              </a:path>
            </a:pathLst>
          </a:custGeom>
          <a:blipFill>
            <a:blip r:embed="rId5"/>
            <a:stretch>
              <a:fillRect t="-26317" b="-37461"/>
            </a:stretch>
          </a:blipFill>
        </p:spPr>
        <p:txBody>
          <a:bodyPr/>
          <a:lstStyle/>
          <a:p>
            <a:endParaRPr lang="en-US"/>
          </a:p>
        </p:txBody>
      </p:sp>
      <p:sp>
        <p:nvSpPr>
          <p:cNvPr id="10" name="Freeform 10">
            <a:hlinkClick r:id="rId6" tooltip="https://www.google.com/url?sa=t&amp;rct=j&amp;q=&amp;esrc=s&amp;source=web&amp;cd=&amp;cad=rja&amp;uact=8&amp;ved=2ahUKEwjap9DO9t6CAxXySPEDHZQgCaUQFnoECBAQAQ&amp;url=https%253A%252F%252Fwww.cnn.com%252F2023%252F10%252F23%252Ftech%252Fgoogle-maps-waze-israel-traffic-data%252Findex.html&amp;usg=AOvVaw2mLAkLWealR2fiZOPgDFV0&amp;opi=89978449"/>
          </p:cNvPr>
          <p:cNvSpPr/>
          <p:nvPr/>
        </p:nvSpPr>
        <p:spPr>
          <a:xfrm>
            <a:off x="2728688" y="4092890"/>
            <a:ext cx="4926427" cy="5165410"/>
          </a:xfrm>
          <a:custGeom>
            <a:avLst/>
            <a:gdLst/>
            <a:ahLst/>
            <a:cxnLst/>
            <a:rect l="l" t="t" r="r" b="b"/>
            <a:pathLst>
              <a:path w="4926427" h="5165410">
                <a:moveTo>
                  <a:pt x="0" y="0"/>
                </a:moveTo>
                <a:lnTo>
                  <a:pt x="4926426" y="0"/>
                </a:lnTo>
                <a:lnTo>
                  <a:pt x="4926426" y="5165410"/>
                </a:lnTo>
                <a:lnTo>
                  <a:pt x="0" y="5165410"/>
                </a:lnTo>
                <a:lnTo>
                  <a:pt x="0" y="0"/>
                </a:lnTo>
                <a:close/>
              </a:path>
            </a:pathLst>
          </a:custGeom>
          <a:blipFill>
            <a:blip r:embed="rId7"/>
            <a:stretch>
              <a:fillRect t="-23740"/>
            </a:stretch>
          </a:blipFill>
        </p:spPr>
        <p:txBody>
          <a:bodyPr/>
          <a:lstStyle/>
          <a:p>
            <a:endParaRPr lang="en-US"/>
          </a:p>
        </p:txBody>
      </p:sp>
      <p:sp>
        <p:nvSpPr>
          <p:cNvPr id="11" name="TextBox 11"/>
          <p:cNvSpPr txBox="1"/>
          <p:nvPr/>
        </p:nvSpPr>
        <p:spPr>
          <a:xfrm>
            <a:off x="10885052" y="1295744"/>
            <a:ext cx="4250304" cy="771525"/>
          </a:xfrm>
          <a:prstGeom prst="rect">
            <a:avLst/>
          </a:prstGeom>
        </p:spPr>
        <p:txBody>
          <a:bodyPr lIns="0" tIns="0" rIns="0" bIns="0" rtlCol="0" anchor="t">
            <a:spAutoFit/>
          </a:bodyPr>
          <a:lstStyle/>
          <a:p>
            <a:pPr>
              <a:lnSpc>
                <a:spcPts val="6000"/>
              </a:lnSpc>
            </a:pPr>
            <a:r>
              <a:rPr lang="en-US" sz="5000">
                <a:solidFill>
                  <a:srgbClr val="000000"/>
                </a:solidFill>
                <a:latin typeface="Roboto Bold"/>
              </a:rPr>
              <a:t>Motivation</a:t>
            </a:r>
          </a:p>
        </p:txBody>
      </p:sp>
      <p:sp>
        <p:nvSpPr>
          <p:cNvPr id="12" name="TextBox 12"/>
          <p:cNvSpPr txBox="1"/>
          <p:nvPr/>
        </p:nvSpPr>
        <p:spPr>
          <a:xfrm>
            <a:off x="10961402" y="8192817"/>
            <a:ext cx="4065069" cy="358775"/>
          </a:xfrm>
          <a:prstGeom prst="rect">
            <a:avLst/>
          </a:prstGeom>
        </p:spPr>
        <p:txBody>
          <a:bodyPr lIns="0" tIns="0" rIns="0" bIns="0" rtlCol="0" anchor="t">
            <a:spAutoFit/>
          </a:bodyPr>
          <a:lstStyle/>
          <a:p>
            <a:pPr algn="ctr">
              <a:lnSpc>
                <a:spcPts val="2800"/>
              </a:lnSpc>
            </a:pPr>
            <a:r>
              <a:rPr lang="en-US" sz="2000" spc="102" dirty="0">
                <a:solidFill>
                  <a:srgbClr val="FFFFFF"/>
                </a:solidFill>
                <a:latin typeface="Roboto"/>
              </a:rPr>
              <a:t>https://www.google.com/maps</a:t>
            </a:r>
          </a:p>
        </p:txBody>
      </p:sp>
      <p:sp>
        <p:nvSpPr>
          <p:cNvPr id="13" name="TextBox 13"/>
          <p:cNvSpPr txBox="1"/>
          <p:nvPr/>
        </p:nvSpPr>
        <p:spPr>
          <a:xfrm>
            <a:off x="10885052" y="2915389"/>
            <a:ext cx="5537493" cy="4235450"/>
          </a:xfrm>
          <a:prstGeom prst="rect">
            <a:avLst/>
          </a:prstGeom>
        </p:spPr>
        <p:txBody>
          <a:bodyPr lIns="0" tIns="0" rIns="0" bIns="0" rtlCol="0" anchor="t">
            <a:spAutoFit/>
          </a:bodyPr>
          <a:lstStyle/>
          <a:p>
            <a:pPr>
              <a:lnSpc>
                <a:spcPts val="2800"/>
              </a:lnSpc>
            </a:pPr>
            <a:r>
              <a:rPr lang="en-US" sz="2000" spc="102">
                <a:solidFill>
                  <a:srgbClr val="000000"/>
                </a:solidFill>
                <a:latin typeface="Roboto"/>
              </a:rPr>
              <a:t>In view of the ongoing situation around the globe, our motivation for this project is rooted in a political desire to empower marginalized communities and promote social justice.</a:t>
            </a:r>
          </a:p>
          <a:p>
            <a:pPr>
              <a:lnSpc>
                <a:spcPts val="2800"/>
              </a:lnSpc>
            </a:pPr>
            <a:endParaRPr lang="en-US" sz="2000" spc="102">
              <a:solidFill>
                <a:srgbClr val="000000"/>
              </a:solidFill>
              <a:latin typeface="Roboto"/>
            </a:endParaRPr>
          </a:p>
          <a:p>
            <a:pPr>
              <a:lnSpc>
                <a:spcPts val="2800"/>
              </a:lnSpc>
            </a:pPr>
            <a:endParaRPr lang="en-US" sz="2000" spc="102">
              <a:solidFill>
                <a:srgbClr val="000000"/>
              </a:solidFill>
              <a:latin typeface="Roboto"/>
            </a:endParaRPr>
          </a:p>
          <a:p>
            <a:pPr>
              <a:lnSpc>
                <a:spcPts val="2800"/>
              </a:lnSpc>
            </a:pPr>
            <a:r>
              <a:rPr lang="en-US" sz="2000" spc="102">
                <a:solidFill>
                  <a:srgbClr val="000000"/>
                </a:solidFill>
                <a:latin typeface="Roboto"/>
              </a:rPr>
              <a:t>Taking into consideration, the concerns related to the limitations of existing mapping platforms, particularly their potential to reinforce biases and exclude certain groups.</a:t>
            </a: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28597" y="-2849501"/>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02074" y="-3353268"/>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4" name="Table 4"/>
          <p:cNvGraphicFramePr>
            <a:graphicFrameLocks noGrp="1"/>
          </p:cNvGraphicFramePr>
          <p:nvPr/>
        </p:nvGraphicFramePr>
        <p:xfrm>
          <a:off x="11333239" y="3269343"/>
          <a:ext cx="5926061" cy="4905376"/>
        </p:xfrm>
        <a:graphic>
          <a:graphicData uri="http://schemas.openxmlformats.org/drawingml/2006/table">
            <a:tbl>
              <a:tblPr/>
              <a:tblGrid>
                <a:gridCol w="3097153">
                  <a:extLst>
                    <a:ext uri="{9D8B030D-6E8A-4147-A177-3AD203B41FA5}">
                      <a16:colId xmlns:a16="http://schemas.microsoft.com/office/drawing/2014/main" val="20000"/>
                    </a:ext>
                  </a:extLst>
                </a:gridCol>
                <a:gridCol w="2828908">
                  <a:extLst>
                    <a:ext uri="{9D8B030D-6E8A-4147-A177-3AD203B41FA5}">
                      <a16:colId xmlns:a16="http://schemas.microsoft.com/office/drawing/2014/main" val="20001"/>
                    </a:ext>
                  </a:extLst>
                </a:gridCol>
              </a:tblGrid>
              <a:tr h="700768">
                <a:tc>
                  <a:txBody>
                    <a:bodyPr/>
                    <a:lstStyle/>
                    <a:p>
                      <a:pPr algn="ctr">
                        <a:lnSpc>
                          <a:spcPts val="2100"/>
                        </a:lnSpc>
                        <a:defRPr/>
                      </a:pPr>
                      <a:r>
                        <a:rPr lang="en-US" sz="1500">
                          <a:solidFill>
                            <a:srgbClr val="FFFFFF"/>
                          </a:solidFill>
                          <a:latin typeface="Helios Bold"/>
                        </a:rPr>
                        <a:t>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tc>
                  <a:txBody>
                    <a:bodyPr/>
                    <a:lstStyle/>
                    <a:p>
                      <a:pPr algn="ctr">
                        <a:lnSpc>
                          <a:spcPts val="2100"/>
                        </a:lnSpc>
                        <a:defRPr/>
                      </a:pPr>
                      <a:r>
                        <a:rPr lang="en-US" sz="1500">
                          <a:solidFill>
                            <a:srgbClr val="FFFFFF"/>
                          </a:solidFill>
                          <a:latin typeface="Helios Bold"/>
                        </a:rPr>
                        <a:t>Big Oh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B3933"/>
                    </a:solidFill>
                  </a:tcPr>
                </a:tc>
                <a:extLst>
                  <a:ext uri="{0D108BD9-81ED-4DB2-BD59-A6C34878D82A}">
                    <a16:rowId xmlns:a16="http://schemas.microsoft.com/office/drawing/2014/main" val="10000"/>
                  </a:ext>
                </a:extLst>
              </a:tr>
              <a:tr h="700768">
                <a:tc>
                  <a:txBody>
                    <a:bodyPr/>
                    <a:lstStyle/>
                    <a:p>
                      <a:pPr algn="ctr">
                        <a:lnSpc>
                          <a:spcPts val="2100"/>
                        </a:lnSpc>
                        <a:defRPr/>
                      </a:pPr>
                      <a:r>
                        <a:rPr lang="en-US" sz="1500">
                          <a:solidFill>
                            <a:srgbClr val="000000"/>
                          </a:solidFill>
                          <a:latin typeface="Helios"/>
                        </a:rPr>
                        <a:t>MinHeapTree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00768">
                <a:tc>
                  <a:txBody>
                    <a:bodyPr/>
                    <a:lstStyle/>
                    <a:p>
                      <a:pPr algn="ctr">
                        <a:lnSpc>
                          <a:spcPts val="2100"/>
                        </a:lnSpc>
                        <a:defRPr/>
                      </a:pPr>
                      <a:r>
                        <a:rPr lang="en-US" sz="1500">
                          <a:solidFill>
                            <a:srgbClr val="000000"/>
                          </a:solidFill>
                          <a:latin typeface="Helios"/>
                        </a:rPr>
                        <a:t>toString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00768">
                <a:tc>
                  <a:txBody>
                    <a:bodyPr/>
                    <a:lstStyle/>
                    <a:p>
                      <a:pPr algn="ctr">
                        <a:lnSpc>
                          <a:spcPts val="2100"/>
                        </a:lnSpc>
                        <a:defRPr/>
                      </a:pPr>
                      <a:r>
                        <a:rPr lang="en-US" sz="1500">
                          <a:solidFill>
                            <a:srgbClr val="000000"/>
                          </a:solidFill>
                          <a:latin typeface="Helios"/>
                        </a:rPr>
                        <a:t>insert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O(logN)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00768">
                <a:tc>
                  <a:txBody>
                    <a:bodyPr/>
                    <a:lstStyle/>
                    <a:p>
                      <a:pPr algn="ctr">
                        <a:lnSpc>
                          <a:spcPts val="2100"/>
                        </a:lnSpc>
                        <a:defRPr/>
                      </a:pPr>
                      <a:r>
                        <a:rPr lang="en-US" sz="1500">
                          <a:solidFill>
                            <a:srgbClr val="000000"/>
                          </a:solidFill>
                          <a:latin typeface="Helios"/>
                        </a:rPr>
                        <a:t>isEmpty/Full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00768">
                <a:tc>
                  <a:txBody>
                    <a:bodyPr/>
                    <a:lstStyle/>
                    <a:p>
                      <a:pPr algn="ctr">
                        <a:lnSpc>
                          <a:spcPts val="2100"/>
                        </a:lnSpc>
                        <a:defRPr/>
                      </a:pPr>
                      <a:r>
                        <a:rPr lang="en-US" sz="1500">
                          <a:solidFill>
                            <a:srgbClr val="000000"/>
                          </a:solidFill>
                          <a:latin typeface="Helios"/>
                        </a:rPr>
                        <a:t>siftUp/Down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O(logN)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00768">
                <a:tc>
                  <a:txBody>
                    <a:bodyPr/>
                    <a:lstStyle/>
                    <a:p>
                      <a:pPr algn="ctr">
                        <a:lnSpc>
                          <a:spcPts val="2100"/>
                        </a:lnSpc>
                        <a:defRPr/>
                      </a:pPr>
                      <a:r>
                        <a:rPr lang="en-US" sz="1500">
                          <a:solidFill>
                            <a:srgbClr val="000000"/>
                          </a:solidFill>
                          <a:latin typeface="Helios"/>
                        </a:rPr>
                        <a:t>extractMin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100"/>
                        </a:lnSpc>
                        <a:defRPr/>
                      </a:pPr>
                      <a:r>
                        <a:rPr lang="en-US" sz="1500">
                          <a:solidFill>
                            <a:srgbClr val="000000"/>
                          </a:solidFill>
                          <a:latin typeface="Helios"/>
                        </a:rPr>
                        <a:t>O(logN)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pSp>
        <p:nvGrpSpPr>
          <p:cNvPr id="5" name="Group 5"/>
          <p:cNvGrpSpPr/>
          <p:nvPr/>
        </p:nvGrpSpPr>
        <p:grpSpPr>
          <a:xfrm>
            <a:off x="5611510" y="4217307"/>
            <a:ext cx="2221559" cy="1852385"/>
            <a:chOff x="0" y="0"/>
            <a:chExt cx="812800" cy="677731"/>
          </a:xfrm>
        </p:grpSpPr>
        <p:sp>
          <p:nvSpPr>
            <p:cNvPr id="6" name="Freeform 6"/>
            <p:cNvSpPr/>
            <p:nvPr/>
          </p:nvSpPr>
          <p:spPr>
            <a:xfrm>
              <a:off x="0" y="0"/>
              <a:ext cx="812800" cy="677731"/>
            </a:xfrm>
            <a:custGeom>
              <a:avLst/>
              <a:gdLst/>
              <a:ahLst/>
              <a:cxnLst/>
              <a:rect l="l" t="t" r="r" b="b"/>
              <a:pathLst>
                <a:path w="812800" h="677731">
                  <a:moveTo>
                    <a:pt x="812800" y="338865"/>
                  </a:moveTo>
                  <a:lnTo>
                    <a:pt x="406400" y="0"/>
                  </a:lnTo>
                  <a:lnTo>
                    <a:pt x="406400" y="203200"/>
                  </a:lnTo>
                  <a:lnTo>
                    <a:pt x="0" y="203200"/>
                  </a:lnTo>
                  <a:lnTo>
                    <a:pt x="0" y="474531"/>
                  </a:lnTo>
                  <a:lnTo>
                    <a:pt x="406400" y="474531"/>
                  </a:lnTo>
                  <a:lnTo>
                    <a:pt x="406400" y="677731"/>
                  </a:lnTo>
                  <a:lnTo>
                    <a:pt x="812800" y="338865"/>
                  </a:lnTo>
                  <a:close/>
                </a:path>
              </a:pathLst>
            </a:custGeom>
            <a:solidFill>
              <a:srgbClr val="BB3933"/>
            </a:solidFill>
          </p:spPr>
          <p:txBody>
            <a:bodyPr/>
            <a:lstStyle/>
            <a:p>
              <a:endParaRPr lang="en-US"/>
            </a:p>
          </p:txBody>
        </p:sp>
        <p:sp>
          <p:nvSpPr>
            <p:cNvPr id="7" name="TextBox 7"/>
            <p:cNvSpPr txBox="1"/>
            <p:nvPr/>
          </p:nvSpPr>
          <p:spPr>
            <a:xfrm>
              <a:off x="0" y="193675"/>
              <a:ext cx="711200" cy="280856"/>
            </a:xfrm>
            <a:prstGeom prst="rect">
              <a:avLst/>
            </a:prstGeom>
          </p:spPr>
          <p:txBody>
            <a:bodyPr lIns="50800" tIns="50800" rIns="50800" bIns="50800" rtlCol="0" anchor="ctr"/>
            <a:lstStyle/>
            <a:p>
              <a:pPr algn="ctr">
                <a:lnSpc>
                  <a:spcPts val="2880"/>
                </a:lnSpc>
              </a:pPr>
              <a:endParaRPr/>
            </a:p>
          </p:txBody>
        </p:sp>
      </p:grpSp>
      <p:sp>
        <p:nvSpPr>
          <p:cNvPr id="8" name="Freeform 8"/>
          <p:cNvSpPr/>
          <p:nvPr/>
        </p:nvSpPr>
        <p:spPr>
          <a:xfrm>
            <a:off x="1194333" y="2908667"/>
            <a:ext cx="3721853" cy="3161026"/>
          </a:xfrm>
          <a:custGeom>
            <a:avLst/>
            <a:gdLst/>
            <a:ahLst/>
            <a:cxnLst/>
            <a:rect l="l" t="t" r="r" b="b"/>
            <a:pathLst>
              <a:path w="3721853" h="3161026">
                <a:moveTo>
                  <a:pt x="0" y="0"/>
                </a:moveTo>
                <a:lnTo>
                  <a:pt x="3721852" y="0"/>
                </a:lnTo>
                <a:lnTo>
                  <a:pt x="3721852" y="3161026"/>
                </a:lnTo>
                <a:lnTo>
                  <a:pt x="0" y="3161026"/>
                </a:lnTo>
                <a:lnTo>
                  <a:pt x="0" y="0"/>
                </a:lnTo>
                <a:close/>
              </a:path>
            </a:pathLst>
          </a:custGeom>
          <a:blipFill>
            <a:blip r:embed="rId6"/>
            <a:stretch>
              <a:fillRect/>
            </a:stretch>
          </a:blipFill>
        </p:spPr>
        <p:txBody>
          <a:bodyPr/>
          <a:lstStyle/>
          <a:p>
            <a:endParaRPr lang="en-US"/>
          </a:p>
        </p:txBody>
      </p:sp>
      <p:sp>
        <p:nvSpPr>
          <p:cNvPr id="9" name="Freeform 9"/>
          <p:cNvSpPr/>
          <p:nvPr/>
        </p:nvSpPr>
        <p:spPr>
          <a:xfrm>
            <a:off x="1194333" y="2625776"/>
            <a:ext cx="3721853" cy="5035448"/>
          </a:xfrm>
          <a:custGeom>
            <a:avLst/>
            <a:gdLst/>
            <a:ahLst/>
            <a:cxnLst/>
            <a:rect l="l" t="t" r="r" b="b"/>
            <a:pathLst>
              <a:path w="3721853" h="5035448">
                <a:moveTo>
                  <a:pt x="0" y="0"/>
                </a:moveTo>
                <a:lnTo>
                  <a:pt x="3721852" y="0"/>
                </a:lnTo>
                <a:lnTo>
                  <a:pt x="3721852" y="5035448"/>
                </a:lnTo>
                <a:lnTo>
                  <a:pt x="0" y="5035448"/>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12224704" y="1580134"/>
            <a:ext cx="4143130" cy="771525"/>
          </a:xfrm>
          <a:prstGeom prst="rect">
            <a:avLst/>
          </a:prstGeom>
        </p:spPr>
        <p:txBody>
          <a:bodyPr lIns="0" tIns="0" rIns="0" bIns="0" rtlCol="0" anchor="t">
            <a:spAutoFit/>
          </a:bodyPr>
          <a:lstStyle/>
          <a:p>
            <a:pPr algn="ctr">
              <a:lnSpc>
                <a:spcPts val="6000"/>
              </a:lnSpc>
            </a:pPr>
            <a:r>
              <a:rPr lang="en-US" sz="5000">
                <a:solidFill>
                  <a:srgbClr val="FFFFFF"/>
                </a:solidFill>
                <a:latin typeface="Roboto Bold"/>
              </a:rPr>
              <a:t>MinHeapTree</a:t>
            </a: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B3933"/>
        </a:solidFill>
        <a:effectLst/>
      </p:bgPr>
    </p:bg>
    <p:spTree>
      <p:nvGrpSpPr>
        <p:cNvPr id="1" name=""/>
        <p:cNvGrpSpPr/>
        <p:nvPr/>
      </p:nvGrpSpPr>
      <p:grpSpPr>
        <a:xfrm>
          <a:off x="0" y="0"/>
          <a:ext cx="0" cy="0"/>
          <a:chOff x="0" y="0"/>
          <a:chExt cx="0" cy="0"/>
        </a:xfrm>
      </p:grpSpPr>
      <p:sp>
        <p:nvSpPr>
          <p:cNvPr id="2" name="Freeform 2"/>
          <p:cNvSpPr/>
          <p:nvPr/>
        </p:nvSpPr>
        <p:spPr>
          <a:xfrm>
            <a:off x="326458" y="325463"/>
            <a:ext cx="17607068" cy="9636075"/>
          </a:xfrm>
          <a:custGeom>
            <a:avLst/>
            <a:gdLst/>
            <a:ahLst/>
            <a:cxnLst/>
            <a:rect l="l" t="t" r="r" b="b"/>
            <a:pathLst>
              <a:path w="17607068" h="9636075">
                <a:moveTo>
                  <a:pt x="0" y="0"/>
                </a:moveTo>
                <a:lnTo>
                  <a:pt x="17607068" y="0"/>
                </a:lnTo>
                <a:lnTo>
                  <a:pt x="17607068" y="9636074"/>
                </a:lnTo>
                <a:lnTo>
                  <a:pt x="0" y="9636074"/>
                </a:lnTo>
                <a:lnTo>
                  <a:pt x="0" y="0"/>
                </a:lnTo>
                <a:close/>
              </a:path>
            </a:pathLst>
          </a:custGeom>
          <a:blipFill>
            <a:blip r:embed="rId2"/>
            <a:stretch>
              <a:fillRect l="-2312" t="-4033" r="-4861"/>
            </a:stretch>
          </a:blipFill>
        </p:spPr>
        <p:txBody>
          <a:bodyPr/>
          <a:lstStyle/>
          <a:p>
            <a:endParaRPr lang="en-US"/>
          </a:p>
        </p:txBody>
      </p:sp>
      <p:sp>
        <p:nvSpPr>
          <p:cNvPr id="3" name="Freeform 3"/>
          <p:cNvSpPr/>
          <p:nvPr/>
        </p:nvSpPr>
        <p:spPr>
          <a:xfrm>
            <a:off x="1080018" y="1098523"/>
            <a:ext cx="3277846" cy="1400789"/>
          </a:xfrm>
          <a:custGeom>
            <a:avLst/>
            <a:gdLst/>
            <a:ahLst/>
            <a:cxnLst/>
            <a:rect l="l" t="t" r="r" b="b"/>
            <a:pathLst>
              <a:path w="3277846" h="1400789">
                <a:moveTo>
                  <a:pt x="0" y="0"/>
                </a:moveTo>
                <a:lnTo>
                  <a:pt x="3277846" y="0"/>
                </a:lnTo>
                <a:lnTo>
                  <a:pt x="3277846" y="1400789"/>
                </a:lnTo>
                <a:lnTo>
                  <a:pt x="0" y="1400789"/>
                </a:lnTo>
                <a:lnTo>
                  <a:pt x="0" y="0"/>
                </a:lnTo>
                <a:close/>
              </a:path>
            </a:pathLst>
          </a:custGeom>
          <a:blipFill>
            <a:blip r:embed="rId3">
              <a:extLst>
                <a:ext uri="{96DAC541-7B7A-43D3-8B79-37D633B846F1}">
                  <asvg:svgBlip xmlns:asvg="http://schemas.microsoft.com/office/drawing/2016/SVG/main" r:embed="rId4"/>
                </a:ext>
              </a:extLst>
            </a:blip>
            <a:stretch>
              <a:fillRect l="-7067" t="-15962" r="-5774" b="-124982"/>
            </a:stretch>
          </a:blipFill>
        </p:spPr>
        <p:txBody>
          <a:bodyPr/>
          <a:lstStyle/>
          <a:p>
            <a:endParaRPr lang="en-US"/>
          </a:p>
        </p:txBody>
      </p:sp>
      <p:grpSp>
        <p:nvGrpSpPr>
          <p:cNvPr id="15" name="Group 5">
            <a:extLst>
              <a:ext uri="{FF2B5EF4-FFF2-40B4-BE49-F238E27FC236}">
                <a16:creationId xmlns:a16="http://schemas.microsoft.com/office/drawing/2014/main" id="{F8D2CDF0-F0C9-63F0-AC74-0F63FDCFAA70}"/>
              </a:ext>
            </a:extLst>
          </p:cNvPr>
          <p:cNvGrpSpPr/>
          <p:nvPr/>
        </p:nvGrpSpPr>
        <p:grpSpPr>
          <a:xfrm>
            <a:off x="1020817" y="2642098"/>
            <a:ext cx="3398783" cy="350165"/>
            <a:chOff x="0" y="0"/>
            <a:chExt cx="1119422" cy="183365"/>
          </a:xfrm>
        </p:grpSpPr>
        <p:sp>
          <p:nvSpPr>
            <p:cNvPr id="16" name="Freeform 6">
              <a:extLst>
                <a:ext uri="{FF2B5EF4-FFF2-40B4-BE49-F238E27FC236}">
                  <a16:creationId xmlns:a16="http://schemas.microsoft.com/office/drawing/2014/main" id="{55189BE2-01E4-4B39-3533-AEA4A648EA27}"/>
                </a:ext>
              </a:extLst>
            </p:cNvPr>
            <p:cNvSpPr/>
            <p:nvPr/>
          </p:nvSpPr>
          <p:spPr>
            <a:xfrm>
              <a:off x="0" y="0"/>
              <a:ext cx="1119422" cy="183365"/>
            </a:xfrm>
            <a:custGeom>
              <a:avLst/>
              <a:gdLst/>
              <a:ahLst/>
              <a:cxnLst/>
              <a:rect l="l" t="t" r="r" b="b"/>
              <a:pathLst>
                <a:path w="1119422" h="183365">
                  <a:moveTo>
                    <a:pt x="0" y="0"/>
                  </a:moveTo>
                  <a:lnTo>
                    <a:pt x="1119422" y="0"/>
                  </a:lnTo>
                  <a:lnTo>
                    <a:pt x="1119422" y="183365"/>
                  </a:lnTo>
                  <a:lnTo>
                    <a:pt x="0" y="183365"/>
                  </a:lnTo>
                  <a:close/>
                </a:path>
              </a:pathLst>
            </a:custGeom>
            <a:solidFill>
              <a:srgbClr val="BB3933"/>
            </a:solidFill>
          </p:spPr>
          <p:txBody>
            <a:bodyPr/>
            <a:lstStyle/>
            <a:p>
              <a:endParaRPr lang="en-US"/>
            </a:p>
          </p:txBody>
        </p:sp>
        <p:sp>
          <p:nvSpPr>
            <p:cNvPr id="17" name="TextBox 7">
              <a:extLst>
                <a:ext uri="{FF2B5EF4-FFF2-40B4-BE49-F238E27FC236}">
                  <a16:creationId xmlns:a16="http://schemas.microsoft.com/office/drawing/2014/main" id="{D874D7C6-C655-B53F-85A7-A44783F436D8}"/>
                </a:ext>
              </a:extLst>
            </p:cNvPr>
            <p:cNvSpPr txBox="1"/>
            <p:nvPr/>
          </p:nvSpPr>
          <p:spPr>
            <a:xfrm>
              <a:off x="0" y="-47625"/>
              <a:ext cx="1119422" cy="230990"/>
            </a:xfrm>
            <a:prstGeom prst="rect">
              <a:avLst/>
            </a:prstGeom>
          </p:spPr>
          <p:txBody>
            <a:bodyPr lIns="50800" tIns="50800" rIns="50800" bIns="50800" rtlCol="0" anchor="ctr"/>
            <a:lstStyle/>
            <a:p>
              <a:pPr algn="ctr">
                <a:lnSpc>
                  <a:spcPts val="3079"/>
                </a:lnSpc>
              </a:pPr>
              <a:endParaRPr/>
            </a:p>
          </p:txBody>
        </p:sp>
      </p:grpSp>
      <p:sp>
        <p:nvSpPr>
          <p:cNvPr id="18" name="TextBox 12">
            <a:extLst>
              <a:ext uri="{FF2B5EF4-FFF2-40B4-BE49-F238E27FC236}">
                <a16:creationId xmlns:a16="http://schemas.microsoft.com/office/drawing/2014/main" id="{6D5F094A-BD5C-1622-14B3-3508229C93FA}"/>
              </a:ext>
            </a:extLst>
          </p:cNvPr>
          <p:cNvSpPr txBox="1"/>
          <p:nvPr/>
        </p:nvSpPr>
        <p:spPr>
          <a:xfrm>
            <a:off x="1080018" y="2619824"/>
            <a:ext cx="3280379" cy="320601"/>
          </a:xfrm>
          <a:prstGeom prst="rect">
            <a:avLst/>
          </a:prstGeom>
        </p:spPr>
        <p:txBody>
          <a:bodyPr wrap="square" lIns="0" tIns="0" rIns="0" bIns="0" rtlCol="0" anchor="t">
            <a:spAutoFit/>
          </a:bodyPr>
          <a:lstStyle/>
          <a:p>
            <a:pPr algn="ctr">
              <a:lnSpc>
                <a:spcPts val="2800"/>
              </a:lnSpc>
            </a:pPr>
            <a:r>
              <a:rPr lang="en-US" sz="1600" spc="102" dirty="0">
                <a:solidFill>
                  <a:srgbClr val="FFFFFF"/>
                </a:solidFill>
                <a:latin typeface="Roboto"/>
              </a:rPr>
              <a:t>https://youtu.be/5WYAc3vgzrU</a:t>
            </a: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479889" cy="10287000"/>
            <a:chOff x="0" y="0"/>
            <a:chExt cx="1706637" cy="2709333"/>
          </a:xfrm>
        </p:grpSpPr>
        <p:sp>
          <p:nvSpPr>
            <p:cNvPr id="3" name="Freeform 3"/>
            <p:cNvSpPr/>
            <p:nvPr/>
          </p:nvSpPr>
          <p:spPr>
            <a:xfrm>
              <a:off x="0" y="0"/>
              <a:ext cx="1706637" cy="2709333"/>
            </a:xfrm>
            <a:custGeom>
              <a:avLst/>
              <a:gdLst/>
              <a:ahLst/>
              <a:cxnLst/>
              <a:rect l="l" t="t" r="r" b="b"/>
              <a:pathLst>
                <a:path w="1706637" h="2709333">
                  <a:moveTo>
                    <a:pt x="0" y="0"/>
                  </a:moveTo>
                  <a:lnTo>
                    <a:pt x="1706637" y="0"/>
                  </a:lnTo>
                  <a:lnTo>
                    <a:pt x="1706637" y="2709333"/>
                  </a:lnTo>
                  <a:lnTo>
                    <a:pt x="0" y="2709333"/>
                  </a:lnTo>
                  <a:close/>
                </a:path>
              </a:pathLst>
            </a:custGeom>
            <a:solidFill>
              <a:srgbClr val="BB3933"/>
            </a:solidFill>
          </p:spPr>
          <p:txBody>
            <a:bodyPr/>
            <a:lstStyle/>
            <a:p>
              <a:endParaRPr lang="en-US"/>
            </a:p>
          </p:txBody>
        </p:sp>
        <p:sp>
          <p:nvSpPr>
            <p:cNvPr id="4" name="TextBox 4"/>
            <p:cNvSpPr txBox="1"/>
            <p:nvPr/>
          </p:nvSpPr>
          <p:spPr>
            <a:xfrm>
              <a:off x="0" y="-28575"/>
              <a:ext cx="1706637" cy="2737908"/>
            </a:xfrm>
            <a:prstGeom prst="rect">
              <a:avLst/>
            </a:prstGeom>
          </p:spPr>
          <p:txBody>
            <a:bodyPr lIns="50800" tIns="50800" rIns="50800" bIns="50800" rtlCol="0" anchor="ctr"/>
            <a:lstStyle/>
            <a:p>
              <a:pPr algn="ctr">
                <a:lnSpc>
                  <a:spcPts val="2100"/>
                </a:lnSpc>
              </a:pPr>
              <a:endParaRPr/>
            </a:p>
          </p:txBody>
        </p:sp>
      </p:grpSp>
      <p:graphicFrame>
        <p:nvGraphicFramePr>
          <p:cNvPr id="5" name="Table 5"/>
          <p:cNvGraphicFramePr>
            <a:graphicFrameLocks noGrp="1"/>
          </p:cNvGraphicFramePr>
          <p:nvPr/>
        </p:nvGraphicFramePr>
        <p:xfrm>
          <a:off x="7403420" y="702301"/>
          <a:ext cx="9855880" cy="8882398"/>
        </p:xfrm>
        <a:graphic>
          <a:graphicData uri="http://schemas.openxmlformats.org/drawingml/2006/table">
            <a:tbl>
              <a:tblPr/>
              <a:tblGrid>
                <a:gridCol w="1066233">
                  <a:extLst>
                    <a:ext uri="{9D8B030D-6E8A-4147-A177-3AD203B41FA5}">
                      <a16:colId xmlns:a16="http://schemas.microsoft.com/office/drawing/2014/main" val="20000"/>
                    </a:ext>
                  </a:extLst>
                </a:gridCol>
                <a:gridCol w="8789647">
                  <a:extLst>
                    <a:ext uri="{9D8B030D-6E8A-4147-A177-3AD203B41FA5}">
                      <a16:colId xmlns:a16="http://schemas.microsoft.com/office/drawing/2014/main" val="20001"/>
                    </a:ext>
                  </a:extLst>
                </a:gridCol>
              </a:tblGrid>
              <a:tr h="1116820">
                <a:tc>
                  <a:txBody>
                    <a:bodyPr/>
                    <a:lstStyle/>
                    <a:p>
                      <a:pPr algn="ctr">
                        <a:lnSpc>
                          <a:spcPts val="3359"/>
                        </a:lnSpc>
                        <a:defRPr/>
                      </a:pPr>
                      <a:r>
                        <a:rPr lang="en-US" sz="2399">
                          <a:solidFill>
                            <a:srgbClr val="A20E20"/>
                          </a:solidFill>
                          <a:latin typeface="Helios Bold"/>
                        </a:rPr>
                        <a:t>1</a:t>
                      </a:r>
                      <a:endParaRPr lang="en-US" sz="1100"/>
                    </a:p>
                  </a:txBody>
                  <a:tcPr marL="190500" marR="190500" marT="190500" marB="19050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l">
                        <a:lnSpc>
                          <a:spcPts val="2799"/>
                        </a:lnSpc>
                        <a:defRPr/>
                      </a:pPr>
                      <a:r>
                        <a:rPr lang="en-US" sz="1999">
                          <a:solidFill>
                            <a:srgbClr val="2A2E3A"/>
                          </a:solidFill>
                          <a:latin typeface="Helios"/>
                        </a:rPr>
                        <a:t>https://www.freecodecamp.org/news/dijkstras-shortest-path-algorithm-visual-introduction/ (Dijkstra's Algorithm Understanding)</a:t>
                      </a:r>
                      <a:endParaRPr lang="en-US" sz="1100"/>
                    </a:p>
                  </a:txBody>
                  <a:tcPr marL="190500" marR="190500" marT="190500" marB="19050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0"/>
                  </a:ext>
                </a:extLst>
              </a:tr>
              <a:tr h="1120650">
                <a:tc>
                  <a:txBody>
                    <a:bodyPr/>
                    <a:lstStyle/>
                    <a:p>
                      <a:pPr algn="ctr">
                        <a:lnSpc>
                          <a:spcPts val="3359"/>
                        </a:lnSpc>
                        <a:defRPr/>
                      </a:pPr>
                      <a:r>
                        <a:rPr lang="en-US" sz="2399">
                          <a:solidFill>
                            <a:srgbClr val="A20E20"/>
                          </a:solidFill>
                          <a:latin typeface="Helios Bold"/>
                        </a:rPr>
                        <a:t>2</a:t>
                      </a:r>
                      <a:endParaRPr lang="en-US" sz="1100"/>
                    </a:p>
                  </a:txBody>
                  <a:tcPr marL="190500" marR="190500" marT="190500" marB="19050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l">
                        <a:lnSpc>
                          <a:spcPts val="2799"/>
                        </a:lnSpc>
                        <a:defRPr/>
                      </a:pPr>
                      <a:r>
                        <a:rPr lang="en-US" sz="1999">
                          <a:solidFill>
                            <a:srgbClr val="2A2E3A"/>
                          </a:solidFill>
                          <a:latin typeface="Helios"/>
                        </a:rPr>
                        <a:t>https://www.baeldung.com/java-dijkstra (Dijkstra's Algorithm in Java)</a:t>
                      </a:r>
                      <a:endParaRPr lang="en-US" sz="1100"/>
                    </a:p>
                  </a:txBody>
                  <a:tcPr marL="190500" marR="190500" marT="190500" marB="19050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830456">
                <a:tc>
                  <a:txBody>
                    <a:bodyPr/>
                    <a:lstStyle/>
                    <a:p>
                      <a:pPr algn="ctr">
                        <a:lnSpc>
                          <a:spcPts val="3359"/>
                        </a:lnSpc>
                        <a:defRPr/>
                      </a:pPr>
                      <a:r>
                        <a:rPr lang="en-US" sz="2399">
                          <a:solidFill>
                            <a:srgbClr val="A20E20"/>
                          </a:solidFill>
                          <a:latin typeface="Helios Bold"/>
                        </a:rPr>
                        <a:t>3</a:t>
                      </a:r>
                      <a:endParaRPr lang="en-US" sz="1100"/>
                    </a:p>
                  </a:txBody>
                  <a:tcPr marL="190500" marR="190500" marT="190500" marB="19050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l">
                        <a:lnSpc>
                          <a:spcPts val="2799"/>
                        </a:lnSpc>
                        <a:defRPr/>
                      </a:pPr>
                      <a:r>
                        <a:rPr lang="en-US" sz="1999">
                          <a:solidFill>
                            <a:srgbClr val="2A2E3A"/>
                          </a:solidFill>
                          <a:latin typeface="Helios"/>
                        </a:rPr>
                        <a:t>https://simplemaps.com/data/world-cities (for Coordinates of Cities)</a:t>
                      </a:r>
                      <a:endParaRPr lang="en-US" sz="1100"/>
                    </a:p>
                  </a:txBody>
                  <a:tcPr marL="190500" marR="190500" marT="190500" marB="19050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r h="1107275">
                <a:tc>
                  <a:txBody>
                    <a:bodyPr/>
                    <a:lstStyle/>
                    <a:p>
                      <a:pPr algn="ctr">
                        <a:lnSpc>
                          <a:spcPts val="3359"/>
                        </a:lnSpc>
                        <a:defRPr/>
                      </a:pPr>
                      <a:r>
                        <a:rPr lang="en-US" sz="2399">
                          <a:solidFill>
                            <a:srgbClr val="A20E20"/>
                          </a:solidFill>
                          <a:latin typeface="Helios Bold"/>
                        </a:rPr>
                        <a:t>4</a:t>
                      </a:r>
                      <a:endParaRPr lang="en-US" sz="1100"/>
                    </a:p>
                  </a:txBody>
                  <a:tcPr marL="190500" marR="190500" marT="190500" marB="19050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l">
                        <a:lnSpc>
                          <a:spcPts val="2799"/>
                        </a:lnSpc>
                        <a:defRPr/>
                      </a:pPr>
                      <a:r>
                        <a:rPr lang="en-US" sz="1999">
                          <a:solidFill>
                            <a:srgbClr val="2A2E3A"/>
                          </a:solidFill>
                          <a:latin typeface="Helios"/>
                        </a:rPr>
                        <a:t>https://data.humdata.org/dataset/a64d1ff2-7158-48c7-887d-6af69ce21906 (for Neighboring Cities)</a:t>
                      </a:r>
                      <a:endParaRPr lang="en-US" sz="1100"/>
                    </a:p>
                  </a:txBody>
                  <a:tcPr marL="190500" marR="190500" marT="190500" marB="19050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3"/>
                  </a:ext>
                </a:extLst>
              </a:tr>
              <a:tr h="1116191">
                <a:tc>
                  <a:txBody>
                    <a:bodyPr/>
                    <a:lstStyle/>
                    <a:p>
                      <a:pPr algn="ctr">
                        <a:lnSpc>
                          <a:spcPts val="3359"/>
                        </a:lnSpc>
                        <a:defRPr/>
                      </a:pPr>
                      <a:r>
                        <a:rPr lang="en-US" sz="2399">
                          <a:solidFill>
                            <a:srgbClr val="A20E20"/>
                          </a:solidFill>
                          <a:latin typeface="Helios Bold"/>
                        </a:rPr>
                        <a:t>5</a:t>
                      </a:r>
                      <a:endParaRPr lang="en-US" sz="1100"/>
                    </a:p>
                  </a:txBody>
                  <a:tcPr marL="190500" marR="190500" marT="190500" marB="19050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l">
                        <a:lnSpc>
                          <a:spcPts val="2799"/>
                        </a:lnSpc>
                        <a:defRPr/>
                      </a:pPr>
                      <a:r>
                        <a:rPr lang="en-US" sz="1999">
                          <a:solidFill>
                            <a:srgbClr val="2A2E3A"/>
                          </a:solidFill>
                          <a:latin typeface="Helios"/>
                        </a:rPr>
                        <a:t>https://cartographyvectors.com/map/998-pakistan-detailed-boundary (Pakistan Detailed Boundary with Provinces)</a:t>
                      </a:r>
                      <a:endParaRPr lang="en-US" sz="1100"/>
                    </a:p>
                  </a:txBody>
                  <a:tcPr marL="190500" marR="190500" marT="190500" marB="19050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4"/>
                  </a:ext>
                </a:extLst>
              </a:tr>
              <a:tr h="1197002">
                <a:tc>
                  <a:txBody>
                    <a:bodyPr/>
                    <a:lstStyle/>
                    <a:p>
                      <a:pPr algn="ctr">
                        <a:lnSpc>
                          <a:spcPts val="3359"/>
                        </a:lnSpc>
                        <a:defRPr/>
                      </a:pPr>
                      <a:r>
                        <a:rPr lang="en-US" sz="2399">
                          <a:solidFill>
                            <a:srgbClr val="A20E20"/>
                          </a:solidFill>
                          <a:latin typeface="Helios Bold"/>
                        </a:rPr>
                        <a:t>6</a:t>
                      </a:r>
                      <a:endParaRPr lang="en-US" sz="1100"/>
                    </a:p>
                  </a:txBody>
                  <a:tcPr marL="190500" marR="190500" marT="190500" marB="19050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19050" cap="flat" cmpd="sng" algn="ctr">
                      <a:solidFill>
                        <a:srgbClr val="2A2E3A"/>
                      </a:solidFill>
                      <a:prstDash val="solid"/>
                      <a:round/>
                      <a:headEnd type="none" w="med" len="med"/>
                      <a:tailEnd type="none" w="med" len="med"/>
                    </a:lnB>
                  </a:tcPr>
                </a:tc>
                <a:tc>
                  <a:txBody>
                    <a:bodyPr/>
                    <a:lstStyle/>
                    <a:p>
                      <a:pPr algn="l">
                        <a:lnSpc>
                          <a:spcPts val="2799"/>
                        </a:lnSpc>
                        <a:defRPr/>
                      </a:pPr>
                      <a:r>
                        <a:rPr lang="en-US" sz="1999">
                          <a:solidFill>
                            <a:srgbClr val="2A2E3A"/>
                          </a:solidFill>
                          <a:latin typeface="Helios"/>
                        </a:rPr>
                        <a:t>https://www.thoughtco.com/degree-of-latitude-and-longitude-distance-4070616 (The Distance Between Degrees of Latitude and Longitude)</a:t>
                      </a:r>
                      <a:endParaRPr lang="en-US" sz="1100"/>
                    </a:p>
                  </a:txBody>
                  <a:tcPr marL="190500" marR="190500" marT="190500" marB="19050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19050"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5"/>
                  </a:ext>
                </a:extLst>
              </a:tr>
              <a:tr h="1197002">
                <a:tc>
                  <a:txBody>
                    <a:bodyPr/>
                    <a:lstStyle/>
                    <a:p>
                      <a:pPr algn="ctr">
                        <a:lnSpc>
                          <a:spcPts val="3359"/>
                        </a:lnSpc>
                        <a:defRPr/>
                      </a:pPr>
                      <a:r>
                        <a:rPr lang="en-US" sz="2399">
                          <a:solidFill>
                            <a:srgbClr val="A20E20"/>
                          </a:solidFill>
                          <a:latin typeface="Helios Bold"/>
                        </a:rPr>
                        <a:t>7</a:t>
                      </a:r>
                      <a:endParaRPr lang="en-US" sz="1100"/>
                    </a:p>
                  </a:txBody>
                  <a:tcPr marL="190500" marR="190500" marT="190500" marB="19050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19050" cap="flat" cmpd="sng" algn="ctr">
                      <a:solidFill>
                        <a:srgbClr val="2A2E3A"/>
                      </a:solidFill>
                      <a:prstDash val="solid"/>
                      <a:round/>
                      <a:headEnd type="none" w="med" len="med"/>
                      <a:tailEnd type="none" w="med" len="med"/>
                    </a:lnB>
                  </a:tcPr>
                </a:tc>
                <a:tc>
                  <a:txBody>
                    <a:bodyPr/>
                    <a:lstStyle/>
                    <a:p>
                      <a:pPr algn="l">
                        <a:lnSpc>
                          <a:spcPts val="2799"/>
                        </a:lnSpc>
                        <a:defRPr/>
                      </a:pPr>
                      <a:r>
                        <a:rPr lang="en-US" sz="1999">
                          <a:solidFill>
                            <a:srgbClr val="2A2E3A"/>
                          </a:solidFill>
                          <a:latin typeface="Helios"/>
                        </a:rPr>
                        <a:t>https://www.theguardian.com/commentisfree/2023/sep/30/google-antitrust-us-department-of-justice-court-case-monopoly</a:t>
                      </a:r>
                      <a:endParaRPr lang="en-US" sz="1100"/>
                    </a:p>
                  </a:txBody>
                  <a:tcPr marL="190500" marR="190500" marT="190500" marB="19050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19050"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6"/>
                  </a:ext>
                </a:extLst>
              </a:tr>
              <a:tr h="1197002">
                <a:tc>
                  <a:txBody>
                    <a:bodyPr/>
                    <a:lstStyle/>
                    <a:p>
                      <a:pPr algn="ctr">
                        <a:lnSpc>
                          <a:spcPts val="3359"/>
                        </a:lnSpc>
                        <a:defRPr/>
                      </a:pPr>
                      <a:r>
                        <a:rPr lang="en-US" sz="2399">
                          <a:solidFill>
                            <a:srgbClr val="A20E20"/>
                          </a:solidFill>
                          <a:latin typeface="Helios Bold"/>
                        </a:rPr>
                        <a:t>8</a:t>
                      </a:r>
                      <a:endParaRPr lang="en-US" sz="1100"/>
                    </a:p>
                  </a:txBody>
                  <a:tcPr marL="190500" marR="190500" marT="190500" marB="190500" anchor="ctr">
                    <a:lnL w="1905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19050" cap="flat" cmpd="sng" algn="ctr">
                      <a:solidFill>
                        <a:srgbClr val="2A2E3A"/>
                      </a:solidFill>
                      <a:prstDash val="solid"/>
                      <a:round/>
                      <a:headEnd type="none" w="med" len="med"/>
                      <a:tailEnd type="none" w="med" len="med"/>
                    </a:lnB>
                  </a:tcPr>
                </a:tc>
                <a:tc>
                  <a:txBody>
                    <a:bodyPr/>
                    <a:lstStyle/>
                    <a:p>
                      <a:pPr algn="l">
                        <a:lnSpc>
                          <a:spcPts val="2799"/>
                        </a:lnSpc>
                        <a:defRPr/>
                      </a:pPr>
                      <a:r>
                        <a:rPr lang="en-US" sz="1999">
                          <a:solidFill>
                            <a:srgbClr val="2A2E3A"/>
                          </a:solidFill>
                          <a:latin typeface="Helios"/>
                        </a:rPr>
                        <a:t>https://www.canva.com (Used for Presentation).</a:t>
                      </a:r>
                      <a:endParaRPr lang="en-US" sz="1100"/>
                    </a:p>
                  </a:txBody>
                  <a:tcPr marL="190500" marR="190500" marT="190500" marB="190500" anchor="ctr">
                    <a:lnL w="9525" cap="flat" cmpd="sng" algn="ctr">
                      <a:solidFill>
                        <a:srgbClr val="2A2E3A"/>
                      </a:solidFill>
                      <a:prstDash val="solid"/>
                      <a:round/>
                      <a:headEnd type="none" w="med" len="med"/>
                      <a:tailEnd type="none" w="med" len="med"/>
                    </a:lnL>
                    <a:lnR w="19050" cap="flat" cmpd="sng" algn="ctr">
                      <a:solidFill>
                        <a:srgbClr val="2A2E3A"/>
                      </a:solidFill>
                      <a:prstDash val="solid"/>
                      <a:round/>
                      <a:headEnd type="none" w="med" len="med"/>
                      <a:tailEnd type="none" w="med" len="med"/>
                    </a:lnR>
                    <a:lnT w="19050" cap="flat" cmpd="sng" algn="ctr">
                      <a:solidFill>
                        <a:srgbClr val="2A2E3A"/>
                      </a:solidFill>
                      <a:prstDash val="solid"/>
                      <a:round/>
                      <a:headEnd type="none" w="med" len="med"/>
                      <a:tailEnd type="none" w="med" len="med"/>
                    </a:lnT>
                    <a:lnB w="19050"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028700" y="1019175"/>
            <a:ext cx="4632039" cy="1838325"/>
          </a:xfrm>
          <a:prstGeom prst="rect">
            <a:avLst/>
          </a:prstGeom>
        </p:spPr>
        <p:txBody>
          <a:bodyPr lIns="0" tIns="0" rIns="0" bIns="0" rtlCol="0" anchor="t">
            <a:spAutoFit/>
          </a:bodyPr>
          <a:lstStyle/>
          <a:p>
            <a:pPr algn="l">
              <a:lnSpc>
                <a:spcPts val="7200"/>
              </a:lnSpc>
            </a:pPr>
            <a:r>
              <a:rPr lang="en-US" sz="6000">
                <a:solidFill>
                  <a:srgbClr val="FFFFFF"/>
                </a:solidFill>
                <a:latin typeface="TT Hoves Bold"/>
              </a:rPr>
              <a:t>Reference Page</a:t>
            </a:r>
          </a:p>
        </p:txBody>
      </p:sp>
      <p:sp>
        <p:nvSpPr>
          <p:cNvPr id="7" name="TextBox 7"/>
          <p:cNvSpPr txBox="1"/>
          <p:nvPr/>
        </p:nvSpPr>
        <p:spPr>
          <a:xfrm>
            <a:off x="1028700" y="7143750"/>
            <a:ext cx="4283761" cy="2091690"/>
          </a:xfrm>
          <a:prstGeom prst="rect">
            <a:avLst/>
          </a:prstGeom>
        </p:spPr>
        <p:txBody>
          <a:bodyPr lIns="0" tIns="0" rIns="0" bIns="0" rtlCol="0" anchor="t">
            <a:spAutoFit/>
          </a:bodyPr>
          <a:lstStyle/>
          <a:p>
            <a:pPr>
              <a:lnSpc>
                <a:spcPts val="3359"/>
              </a:lnSpc>
            </a:pPr>
            <a:r>
              <a:rPr lang="en-US" sz="2400">
                <a:solidFill>
                  <a:srgbClr val="FFFFFF"/>
                </a:solidFill>
                <a:latin typeface="Helios"/>
              </a:rPr>
              <a:t>We ensured that the data used for this project was accurate, and mutually verified it from some trusted sources like those listed on the right.</a:t>
            </a: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444" b="-10444"/>
            </a:stretch>
          </a:blipFill>
        </p:spPr>
        <p:txBody>
          <a:bodyPr/>
          <a:lstStyle/>
          <a:p>
            <a:endParaRPr lang="en-US"/>
          </a:p>
        </p:txBody>
      </p:sp>
      <p:sp>
        <p:nvSpPr>
          <p:cNvPr id="3" name="AutoShape 3"/>
          <p:cNvSpPr/>
          <p:nvPr/>
        </p:nvSpPr>
        <p:spPr>
          <a:xfrm>
            <a:off x="9374966" y="6377786"/>
            <a:ext cx="1227699" cy="0"/>
          </a:xfrm>
          <a:prstGeom prst="line">
            <a:avLst/>
          </a:prstGeom>
          <a:ln w="95250" cap="flat">
            <a:solidFill>
              <a:srgbClr val="BB3933"/>
            </a:solidFill>
            <a:prstDash val="solid"/>
            <a:headEnd type="none" w="sm" len="sm"/>
            <a:tailEnd type="none" w="sm" len="sm"/>
          </a:ln>
        </p:spPr>
        <p:txBody>
          <a:bodyPr/>
          <a:lstStyle/>
          <a:p>
            <a:endParaRPr lang="en-US"/>
          </a:p>
        </p:txBody>
      </p:sp>
      <p:sp>
        <p:nvSpPr>
          <p:cNvPr id="4" name="AutoShape 4"/>
          <p:cNvSpPr/>
          <p:nvPr/>
        </p:nvSpPr>
        <p:spPr>
          <a:xfrm>
            <a:off x="8147267" y="6377786"/>
            <a:ext cx="1227699" cy="0"/>
          </a:xfrm>
          <a:prstGeom prst="line">
            <a:avLst/>
          </a:prstGeom>
          <a:ln w="95250" cap="flat">
            <a:solidFill>
              <a:srgbClr val="FFFFFF"/>
            </a:solidFill>
            <a:prstDash val="solid"/>
            <a:headEnd type="none" w="sm" len="sm"/>
            <a:tailEnd type="none" w="sm" len="sm"/>
          </a:ln>
        </p:spPr>
        <p:txBody>
          <a:bodyPr/>
          <a:lstStyle/>
          <a:p>
            <a:endParaRPr lang="en-US"/>
          </a:p>
        </p:txBody>
      </p:sp>
      <p:sp>
        <p:nvSpPr>
          <p:cNvPr id="5" name="TextBox 5"/>
          <p:cNvSpPr txBox="1"/>
          <p:nvPr/>
        </p:nvSpPr>
        <p:spPr>
          <a:xfrm>
            <a:off x="5034953" y="3604414"/>
            <a:ext cx="4795024" cy="2232050"/>
          </a:xfrm>
          <a:prstGeom prst="rect">
            <a:avLst/>
          </a:prstGeom>
        </p:spPr>
        <p:txBody>
          <a:bodyPr lIns="0" tIns="0" rIns="0" bIns="0" rtlCol="0" anchor="t">
            <a:spAutoFit/>
          </a:bodyPr>
          <a:lstStyle/>
          <a:p>
            <a:pPr>
              <a:lnSpc>
                <a:spcPts val="18198"/>
              </a:lnSpc>
            </a:pPr>
            <a:r>
              <a:rPr lang="en-US" sz="12999">
                <a:solidFill>
                  <a:srgbClr val="FFFFFF"/>
                </a:solidFill>
                <a:latin typeface="Roboto Bold"/>
              </a:rPr>
              <a:t>Thank</a:t>
            </a:r>
          </a:p>
        </p:txBody>
      </p:sp>
      <p:sp>
        <p:nvSpPr>
          <p:cNvPr id="6" name="TextBox 6"/>
          <p:cNvSpPr txBox="1"/>
          <p:nvPr/>
        </p:nvSpPr>
        <p:spPr>
          <a:xfrm>
            <a:off x="10115274" y="3604414"/>
            <a:ext cx="3137773" cy="2232050"/>
          </a:xfrm>
          <a:prstGeom prst="rect">
            <a:avLst/>
          </a:prstGeom>
        </p:spPr>
        <p:txBody>
          <a:bodyPr lIns="0" tIns="0" rIns="0" bIns="0" rtlCol="0" anchor="t">
            <a:spAutoFit/>
          </a:bodyPr>
          <a:lstStyle/>
          <a:p>
            <a:pPr>
              <a:lnSpc>
                <a:spcPts val="18198"/>
              </a:lnSpc>
            </a:pPr>
            <a:r>
              <a:rPr lang="en-US" sz="12999">
                <a:solidFill>
                  <a:srgbClr val="BB3933"/>
                </a:solidFill>
                <a:latin typeface="Roboto Bold"/>
              </a:rPr>
              <a:t>You</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221078" cy="2610539"/>
            <a:chOff x="0" y="0"/>
            <a:chExt cx="1375099" cy="687549"/>
          </a:xfrm>
        </p:grpSpPr>
        <p:sp>
          <p:nvSpPr>
            <p:cNvPr id="3" name="Freeform 3"/>
            <p:cNvSpPr/>
            <p:nvPr/>
          </p:nvSpPr>
          <p:spPr>
            <a:xfrm>
              <a:off x="0" y="0"/>
              <a:ext cx="1375099" cy="687549"/>
            </a:xfrm>
            <a:custGeom>
              <a:avLst/>
              <a:gdLst/>
              <a:ahLst/>
              <a:cxnLst/>
              <a:rect l="l" t="t" r="r" b="b"/>
              <a:pathLst>
                <a:path w="1375099" h="687549">
                  <a:moveTo>
                    <a:pt x="0" y="0"/>
                  </a:moveTo>
                  <a:lnTo>
                    <a:pt x="1375099" y="0"/>
                  </a:lnTo>
                  <a:lnTo>
                    <a:pt x="1375099" y="687549"/>
                  </a:lnTo>
                  <a:lnTo>
                    <a:pt x="0" y="687549"/>
                  </a:lnTo>
                  <a:close/>
                </a:path>
              </a:pathLst>
            </a:custGeom>
            <a:solidFill>
              <a:srgbClr val="BB3933"/>
            </a:solidFill>
          </p:spPr>
          <p:txBody>
            <a:bodyPr/>
            <a:lstStyle/>
            <a:p>
              <a:endParaRPr lang="en-US"/>
            </a:p>
          </p:txBody>
        </p:sp>
        <p:sp>
          <p:nvSpPr>
            <p:cNvPr id="4" name="TextBox 4"/>
            <p:cNvSpPr txBox="1"/>
            <p:nvPr/>
          </p:nvSpPr>
          <p:spPr>
            <a:xfrm>
              <a:off x="0" y="-47625"/>
              <a:ext cx="1375099" cy="735174"/>
            </a:xfrm>
            <a:prstGeom prst="rect">
              <a:avLst/>
            </a:prstGeom>
          </p:spPr>
          <p:txBody>
            <a:bodyPr lIns="50800" tIns="50800" rIns="50800" bIns="50800" rtlCol="0" anchor="ctr"/>
            <a:lstStyle/>
            <a:p>
              <a:pPr algn="ctr">
                <a:lnSpc>
                  <a:spcPts val="3079"/>
                </a:lnSpc>
              </a:pPr>
              <a:endParaRPr/>
            </a:p>
          </p:txBody>
        </p:sp>
      </p:grpSp>
      <p:sp>
        <p:nvSpPr>
          <p:cNvPr id="5" name="Freeform 5">
            <a:hlinkClick r:id="rId2" tooltip="https://tribune.com.pk/story/1163447/google-maps-shows-azad-kashmir-indian-territory-latest-gaffe"/>
          </p:cNvPr>
          <p:cNvSpPr/>
          <p:nvPr/>
        </p:nvSpPr>
        <p:spPr>
          <a:xfrm>
            <a:off x="999523" y="1074587"/>
            <a:ext cx="4759272" cy="6745475"/>
          </a:xfrm>
          <a:custGeom>
            <a:avLst/>
            <a:gdLst/>
            <a:ahLst/>
            <a:cxnLst/>
            <a:rect l="l" t="t" r="r" b="b"/>
            <a:pathLst>
              <a:path w="4759272" h="6745475">
                <a:moveTo>
                  <a:pt x="0" y="0"/>
                </a:moveTo>
                <a:lnTo>
                  <a:pt x="4759272" y="0"/>
                </a:lnTo>
                <a:lnTo>
                  <a:pt x="4759272" y="6745474"/>
                </a:lnTo>
                <a:lnTo>
                  <a:pt x="0" y="6745474"/>
                </a:lnTo>
                <a:lnTo>
                  <a:pt x="0" y="0"/>
                </a:lnTo>
                <a:close/>
              </a:path>
            </a:pathLst>
          </a:custGeom>
          <a:blipFill>
            <a:blip r:embed="rId3"/>
            <a:stretch>
              <a:fillRect/>
            </a:stretch>
          </a:blipFill>
        </p:spPr>
        <p:txBody>
          <a:bodyPr/>
          <a:lstStyle/>
          <a:p>
            <a:endParaRPr lang="en-US"/>
          </a:p>
        </p:txBody>
      </p:sp>
      <p:sp>
        <p:nvSpPr>
          <p:cNvPr id="6" name="Freeform 6">
            <a:hlinkClick r:id="rId4" tooltip="https://www.theguardian.com/commentisfree/2023/sep/30/google-antitrust-us-department-of-justice-court-case-monopoly"/>
          </p:cNvPr>
          <p:cNvSpPr/>
          <p:nvPr/>
        </p:nvSpPr>
        <p:spPr>
          <a:xfrm>
            <a:off x="3896797" y="2161738"/>
            <a:ext cx="5218026" cy="4130875"/>
          </a:xfrm>
          <a:custGeom>
            <a:avLst/>
            <a:gdLst/>
            <a:ahLst/>
            <a:cxnLst/>
            <a:rect l="l" t="t" r="r" b="b"/>
            <a:pathLst>
              <a:path w="5218026" h="4130875">
                <a:moveTo>
                  <a:pt x="0" y="0"/>
                </a:moveTo>
                <a:lnTo>
                  <a:pt x="5218026" y="0"/>
                </a:lnTo>
                <a:lnTo>
                  <a:pt x="5218026" y="4130875"/>
                </a:lnTo>
                <a:lnTo>
                  <a:pt x="0" y="4130875"/>
                </a:lnTo>
                <a:lnTo>
                  <a:pt x="0" y="0"/>
                </a:lnTo>
                <a:close/>
              </a:path>
            </a:pathLst>
          </a:custGeom>
          <a:blipFill>
            <a:blip r:embed="rId5"/>
            <a:stretch>
              <a:fillRect t="-26317" b="-37461"/>
            </a:stretch>
          </a:blipFill>
        </p:spPr>
        <p:txBody>
          <a:bodyPr/>
          <a:lstStyle/>
          <a:p>
            <a:endParaRPr lang="en-US"/>
          </a:p>
        </p:txBody>
      </p:sp>
      <p:sp>
        <p:nvSpPr>
          <p:cNvPr id="7" name="Freeform 7">
            <a:hlinkClick r:id="rId6" tooltip="https://www.google.com/url?sa=t&amp;rct=j&amp;q=&amp;esrc=s&amp;source=web&amp;cd=&amp;cad=rja&amp;uact=8&amp;ved=2ahUKEwjap9DO9t6CAxXySPEDHZQgCaUQFnoECBAQAQ&amp;url=https%253A%252F%252Fwww.cnn.com%252F2023%252F10%252F23%252Ftech%252Fgoogle-maps-waze-israel-traffic-data%252Findex.html&amp;usg=AOvVaw2mLAkLWealR2fiZOPgDFV0&amp;opi=89978449"/>
          </p:cNvPr>
          <p:cNvSpPr/>
          <p:nvPr/>
        </p:nvSpPr>
        <p:spPr>
          <a:xfrm>
            <a:off x="2728688" y="4092890"/>
            <a:ext cx="4926427" cy="5165410"/>
          </a:xfrm>
          <a:custGeom>
            <a:avLst/>
            <a:gdLst/>
            <a:ahLst/>
            <a:cxnLst/>
            <a:rect l="l" t="t" r="r" b="b"/>
            <a:pathLst>
              <a:path w="4926427" h="5165410">
                <a:moveTo>
                  <a:pt x="0" y="0"/>
                </a:moveTo>
                <a:lnTo>
                  <a:pt x="4926426" y="0"/>
                </a:lnTo>
                <a:lnTo>
                  <a:pt x="4926426" y="5165410"/>
                </a:lnTo>
                <a:lnTo>
                  <a:pt x="0" y="5165410"/>
                </a:lnTo>
                <a:lnTo>
                  <a:pt x="0" y="0"/>
                </a:lnTo>
                <a:close/>
              </a:path>
            </a:pathLst>
          </a:custGeom>
          <a:blipFill>
            <a:blip r:embed="rId7"/>
            <a:stretch>
              <a:fillRect t="-23740"/>
            </a:stretch>
          </a:blipFill>
        </p:spPr>
        <p:txBody>
          <a:bodyPr/>
          <a:lstStyle/>
          <a:p>
            <a:endParaRPr lang="en-US"/>
          </a:p>
        </p:txBody>
      </p:sp>
      <p:sp>
        <p:nvSpPr>
          <p:cNvPr id="8" name="TextBox 8"/>
          <p:cNvSpPr txBox="1"/>
          <p:nvPr/>
        </p:nvSpPr>
        <p:spPr>
          <a:xfrm>
            <a:off x="10682351" y="1978998"/>
            <a:ext cx="5537493" cy="1416050"/>
          </a:xfrm>
          <a:prstGeom prst="rect">
            <a:avLst/>
          </a:prstGeom>
        </p:spPr>
        <p:txBody>
          <a:bodyPr lIns="0" tIns="0" rIns="0" bIns="0" rtlCol="0" anchor="t">
            <a:spAutoFit/>
          </a:bodyPr>
          <a:lstStyle/>
          <a:p>
            <a:pPr>
              <a:lnSpc>
                <a:spcPts val="2800"/>
              </a:lnSpc>
            </a:pPr>
            <a:r>
              <a:rPr lang="en-US" sz="2000" spc="102">
                <a:solidFill>
                  <a:srgbClr val="000000"/>
                </a:solidFill>
                <a:latin typeface="Roboto"/>
              </a:rPr>
              <a:t>By building your own mapping platform, we can contribute to a more open and democratic information landscape, offering several potential benefits:</a:t>
            </a:r>
          </a:p>
        </p:txBody>
      </p:sp>
      <p:sp>
        <p:nvSpPr>
          <p:cNvPr id="9" name="Freeform 9"/>
          <p:cNvSpPr/>
          <p:nvPr/>
        </p:nvSpPr>
        <p:spPr>
          <a:xfrm>
            <a:off x="10682351" y="5431516"/>
            <a:ext cx="634179" cy="634179"/>
          </a:xfrm>
          <a:custGeom>
            <a:avLst/>
            <a:gdLst/>
            <a:ahLst/>
            <a:cxnLst/>
            <a:rect l="l" t="t" r="r" b="b"/>
            <a:pathLst>
              <a:path w="634179" h="634179">
                <a:moveTo>
                  <a:pt x="0" y="0"/>
                </a:moveTo>
                <a:lnTo>
                  <a:pt x="634180" y="0"/>
                </a:lnTo>
                <a:lnTo>
                  <a:pt x="634180" y="634179"/>
                </a:lnTo>
                <a:lnTo>
                  <a:pt x="0" y="6341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TextBox 10"/>
          <p:cNvSpPr txBox="1"/>
          <p:nvPr/>
        </p:nvSpPr>
        <p:spPr>
          <a:xfrm>
            <a:off x="11779919" y="5534293"/>
            <a:ext cx="4083432" cy="419100"/>
          </a:xfrm>
          <a:prstGeom prst="rect">
            <a:avLst/>
          </a:prstGeom>
        </p:spPr>
        <p:txBody>
          <a:bodyPr lIns="0" tIns="0" rIns="0" bIns="0" rtlCol="0" anchor="t">
            <a:spAutoFit/>
          </a:bodyPr>
          <a:lstStyle/>
          <a:p>
            <a:pPr>
              <a:lnSpc>
                <a:spcPts val="3240"/>
              </a:lnSpc>
            </a:pPr>
            <a:r>
              <a:rPr lang="en-US" sz="2700">
                <a:solidFill>
                  <a:srgbClr val="000000"/>
                </a:solidFill>
                <a:latin typeface="Roboto Bold"/>
              </a:rPr>
              <a:t>Challenging Monopolies</a:t>
            </a:r>
          </a:p>
        </p:txBody>
      </p:sp>
      <p:sp>
        <p:nvSpPr>
          <p:cNvPr id="11" name="Freeform 11"/>
          <p:cNvSpPr/>
          <p:nvPr/>
        </p:nvSpPr>
        <p:spPr>
          <a:xfrm>
            <a:off x="10682351" y="4221305"/>
            <a:ext cx="634179" cy="634179"/>
          </a:xfrm>
          <a:custGeom>
            <a:avLst/>
            <a:gdLst/>
            <a:ahLst/>
            <a:cxnLst/>
            <a:rect l="l" t="t" r="r" b="b"/>
            <a:pathLst>
              <a:path w="634179" h="634179">
                <a:moveTo>
                  <a:pt x="0" y="0"/>
                </a:moveTo>
                <a:lnTo>
                  <a:pt x="634180" y="0"/>
                </a:lnTo>
                <a:lnTo>
                  <a:pt x="634180" y="634179"/>
                </a:lnTo>
                <a:lnTo>
                  <a:pt x="0" y="6341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11779919" y="4324082"/>
            <a:ext cx="4083432" cy="419100"/>
          </a:xfrm>
          <a:prstGeom prst="rect">
            <a:avLst/>
          </a:prstGeom>
        </p:spPr>
        <p:txBody>
          <a:bodyPr lIns="0" tIns="0" rIns="0" bIns="0" rtlCol="0" anchor="t">
            <a:spAutoFit/>
          </a:bodyPr>
          <a:lstStyle/>
          <a:p>
            <a:pPr>
              <a:lnSpc>
                <a:spcPts val="3240"/>
              </a:lnSpc>
            </a:pPr>
            <a:r>
              <a:rPr lang="en-US" sz="2700">
                <a:solidFill>
                  <a:srgbClr val="000000"/>
                </a:solidFill>
                <a:latin typeface="Roboto Bold"/>
              </a:rPr>
              <a:t>Increased Transparency</a:t>
            </a:r>
          </a:p>
        </p:txBody>
      </p:sp>
      <p:sp>
        <p:nvSpPr>
          <p:cNvPr id="13" name="TextBox 13"/>
          <p:cNvSpPr txBox="1"/>
          <p:nvPr/>
        </p:nvSpPr>
        <p:spPr>
          <a:xfrm>
            <a:off x="10682351" y="6834802"/>
            <a:ext cx="5537493" cy="1416050"/>
          </a:xfrm>
          <a:prstGeom prst="rect">
            <a:avLst/>
          </a:prstGeom>
        </p:spPr>
        <p:txBody>
          <a:bodyPr lIns="0" tIns="0" rIns="0" bIns="0" rtlCol="0" anchor="t">
            <a:spAutoFit/>
          </a:bodyPr>
          <a:lstStyle/>
          <a:p>
            <a:pPr>
              <a:lnSpc>
                <a:spcPts val="2800"/>
              </a:lnSpc>
            </a:pPr>
            <a:r>
              <a:rPr lang="en-US" sz="2000" spc="102">
                <a:solidFill>
                  <a:srgbClr val="000000"/>
                </a:solidFill>
                <a:latin typeface="Roboto"/>
              </a:rPr>
              <a:t>This project can serve as a platform to showcase our knowledge of data structures - and further solidify it - while also contributing to a positive social impact.</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3747"/>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6236398"/>
            <a:ext cx="634179" cy="634179"/>
          </a:xfrm>
          <a:custGeom>
            <a:avLst/>
            <a:gdLst/>
            <a:ahLst/>
            <a:cxnLst/>
            <a:rect l="l" t="t" r="r" b="b"/>
            <a:pathLst>
              <a:path w="634179" h="634179">
                <a:moveTo>
                  <a:pt x="0" y="0"/>
                </a:moveTo>
                <a:lnTo>
                  <a:pt x="634179" y="0"/>
                </a:lnTo>
                <a:lnTo>
                  <a:pt x="634179" y="634180"/>
                </a:lnTo>
                <a:lnTo>
                  <a:pt x="0" y="6341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394110" y="850011"/>
            <a:ext cx="634179" cy="634179"/>
          </a:xfrm>
          <a:custGeom>
            <a:avLst/>
            <a:gdLst/>
            <a:ahLst/>
            <a:cxnLst/>
            <a:rect l="l" t="t" r="r" b="b"/>
            <a:pathLst>
              <a:path w="634179" h="634179">
                <a:moveTo>
                  <a:pt x="0" y="0"/>
                </a:moveTo>
                <a:lnTo>
                  <a:pt x="634180" y="0"/>
                </a:lnTo>
                <a:lnTo>
                  <a:pt x="634180" y="634179"/>
                </a:lnTo>
                <a:lnTo>
                  <a:pt x="0" y="63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3394110" y="6062662"/>
            <a:ext cx="634179" cy="634179"/>
          </a:xfrm>
          <a:custGeom>
            <a:avLst/>
            <a:gdLst/>
            <a:ahLst/>
            <a:cxnLst/>
            <a:rect l="l" t="t" r="r" b="b"/>
            <a:pathLst>
              <a:path w="634179" h="634179">
                <a:moveTo>
                  <a:pt x="0" y="0"/>
                </a:moveTo>
                <a:lnTo>
                  <a:pt x="634180" y="0"/>
                </a:lnTo>
                <a:lnTo>
                  <a:pt x="634180" y="634180"/>
                </a:lnTo>
                <a:lnTo>
                  <a:pt x="0" y="6341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5712145" y="0"/>
            <a:ext cx="6863710" cy="10278237"/>
            <a:chOff x="0" y="0"/>
            <a:chExt cx="9151613" cy="13704316"/>
          </a:xfrm>
        </p:grpSpPr>
        <p:grpSp>
          <p:nvGrpSpPr>
            <p:cNvPr id="7" name="Group 7"/>
            <p:cNvGrpSpPr/>
            <p:nvPr/>
          </p:nvGrpSpPr>
          <p:grpSpPr>
            <a:xfrm>
              <a:off x="0" y="0"/>
              <a:ext cx="9151613" cy="13704316"/>
              <a:chOff x="0" y="0"/>
              <a:chExt cx="1807726" cy="2707025"/>
            </a:xfrm>
          </p:grpSpPr>
          <p:sp>
            <p:nvSpPr>
              <p:cNvPr id="8" name="Freeform 8"/>
              <p:cNvSpPr/>
              <p:nvPr/>
            </p:nvSpPr>
            <p:spPr>
              <a:xfrm>
                <a:off x="0" y="0"/>
                <a:ext cx="1807726" cy="2707025"/>
              </a:xfrm>
              <a:custGeom>
                <a:avLst/>
                <a:gdLst/>
                <a:ahLst/>
                <a:cxnLst/>
                <a:rect l="l" t="t" r="r" b="b"/>
                <a:pathLst>
                  <a:path w="1807726" h="2707025">
                    <a:moveTo>
                      <a:pt x="0" y="0"/>
                    </a:moveTo>
                    <a:lnTo>
                      <a:pt x="1807726" y="0"/>
                    </a:lnTo>
                    <a:lnTo>
                      <a:pt x="1807726" y="2707025"/>
                    </a:lnTo>
                    <a:lnTo>
                      <a:pt x="0" y="2707025"/>
                    </a:lnTo>
                    <a:close/>
                  </a:path>
                </a:pathLst>
              </a:custGeom>
              <a:solidFill>
                <a:srgbClr val="BB3933"/>
              </a:solidFill>
            </p:spPr>
            <p:txBody>
              <a:bodyPr/>
              <a:lstStyle/>
              <a:p>
                <a:endParaRPr lang="en-US"/>
              </a:p>
            </p:txBody>
          </p:sp>
          <p:sp>
            <p:nvSpPr>
              <p:cNvPr id="9" name="TextBox 9"/>
              <p:cNvSpPr txBox="1"/>
              <p:nvPr/>
            </p:nvSpPr>
            <p:spPr>
              <a:xfrm>
                <a:off x="0" y="-47625"/>
                <a:ext cx="1807726" cy="2754650"/>
              </a:xfrm>
              <a:prstGeom prst="rect">
                <a:avLst/>
              </a:prstGeom>
            </p:spPr>
            <p:txBody>
              <a:bodyPr lIns="50800" tIns="50800" rIns="50800" bIns="50800" rtlCol="0" anchor="ctr"/>
              <a:lstStyle/>
              <a:p>
                <a:pPr algn="ctr">
                  <a:lnSpc>
                    <a:spcPts val="3079"/>
                  </a:lnSpc>
                </a:pPr>
                <a:endParaRPr/>
              </a:p>
            </p:txBody>
          </p:sp>
        </p:grpSp>
        <p:sp>
          <p:nvSpPr>
            <p:cNvPr id="10" name="Freeform 10"/>
            <p:cNvSpPr/>
            <p:nvPr/>
          </p:nvSpPr>
          <p:spPr>
            <a:xfrm>
              <a:off x="0" y="3444350"/>
              <a:ext cx="8898798" cy="8099230"/>
            </a:xfrm>
            <a:custGeom>
              <a:avLst/>
              <a:gdLst/>
              <a:ahLst/>
              <a:cxnLst/>
              <a:rect l="l" t="t" r="r" b="b"/>
              <a:pathLst>
                <a:path w="8898798" h="8099230">
                  <a:moveTo>
                    <a:pt x="0" y="0"/>
                  </a:moveTo>
                  <a:lnTo>
                    <a:pt x="8898798" y="0"/>
                  </a:lnTo>
                  <a:lnTo>
                    <a:pt x="8898798" y="8099230"/>
                  </a:lnTo>
                  <a:lnTo>
                    <a:pt x="0" y="8099230"/>
                  </a:lnTo>
                  <a:lnTo>
                    <a:pt x="0" y="0"/>
                  </a:lnTo>
                  <a:close/>
                </a:path>
              </a:pathLst>
            </a:custGeom>
            <a:blipFill>
              <a:blip r:embed="rId4"/>
              <a:stretch>
                <a:fillRect/>
              </a:stretch>
            </a:blipFill>
          </p:spPr>
          <p:txBody>
            <a:bodyPr/>
            <a:lstStyle/>
            <a:p>
              <a:endParaRPr lang="en-US"/>
            </a:p>
          </p:txBody>
        </p:sp>
        <p:sp>
          <p:nvSpPr>
            <p:cNvPr id="11" name="Freeform 11"/>
            <p:cNvSpPr/>
            <p:nvPr/>
          </p:nvSpPr>
          <p:spPr>
            <a:xfrm>
              <a:off x="5232551" y="8632072"/>
              <a:ext cx="2682598" cy="1686528"/>
            </a:xfrm>
            <a:custGeom>
              <a:avLst/>
              <a:gdLst/>
              <a:ahLst/>
              <a:cxnLst/>
              <a:rect l="l" t="t" r="r" b="b"/>
              <a:pathLst>
                <a:path w="2682598" h="1686528">
                  <a:moveTo>
                    <a:pt x="0" y="0"/>
                  </a:moveTo>
                  <a:lnTo>
                    <a:pt x="2682598" y="0"/>
                  </a:lnTo>
                  <a:lnTo>
                    <a:pt x="2682598" y="1686528"/>
                  </a:lnTo>
                  <a:lnTo>
                    <a:pt x="0" y="1686528"/>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718565" y="1829731"/>
              <a:ext cx="7714482" cy="952500"/>
            </a:xfrm>
            <a:prstGeom prst="rect">
              <a:avLst/>
            </a:prstGeom>
          </p:spPr>
          <p:txBody>
            <a:bodyPr lIns="0" tIns="0" rIns="0" bIns="0" rtlCol="0" anchor="t">
              <a:spAutoFit/>
            </a:bodyPr>
            <a:lstStyle/>
            <a:p>
              <a:pPr algn="ctr">
                <a:lnSpc>
                  <a:spcPts val="5694"/>
                </a:lnSpc>
              </a:pPr>
              <a:r>
                <a:rPr lang="en-US" sz="4745">
                  <a:solidFill>
                    <a:srgbClr val="FFFFFF"/>
                  </a:solidFill>
                  <a:latin typeface="Roboto Bold"/>
                </a:rPr>
                <a:t>Data Structure Model</a:t>
              </a:r>
            </a:p>
          </p:txBody>
        </p:sp>
      </p:grpSp>
      <p:sp>
        <p:nvSpPr>
          <p:cNvPr id="13" name="TextBox 13"/>
          <p:cNvSpPr txBox="1"/>
          <p:nvPr/>
        </p:nvSpPr>
        <p:spPr>
          <a:xfrm>
            <a:off x="1028700" y="1924749"/>
            <a:ext cx="3865190" cy="3883025"/>
          </a:xfrm>
          <a:prstGeom prst="rect">
            <a:avLst/>
          </a:prstGeom>
        </p:spPr>
        <p:txBody>
          <a:bodyPr lIns="0" tIns="0" rIns="0" bIns="0" rtlCol="0" anchor="t">
            <a:spAutoFit/>
          </a:bodyPr>
          <a:lstStyle/>
          <a:p>
            <a:pPr>
              <a:lnSpc>
                <a:spcPts val="2800"/>
              </a:lnSpc>
            </a:pPr>
            <a:r>
              <a:rPr lang="en-US" sz="2000" spc="102">
                <a:solidFill>
                  <a:srgbClr val="000000"/>
                </a:solidFill>
                <a:latin typeface="Roboto"/>
              </a:rPr>
              <a:t> We make use of an </a:t>
            </a:r>
            <a:r>
              <a:rPr lang="en-US" sz="2000" spc="102">
                <a:solidFill>
                  <a:srgbClr val="000000"/>
                </a:solidFill>
                <a:latin typeface="Roboto Bold"/>
              </a:rPr>
              <a:t>undirected weighted graph</a:t>
            </a:r>
            <a:r>
              <a:rPr lang="en-US" sz="2000" spc="102">
                <a:solidFill>
                  <a:srgbClr val="000000"/>
                </a:solidFill>
                <a:latin typeface="Roboto"/>
              </a:rPr>
              <a:t> where each edge represents a two-way road, and the weight, the distance between the two cities. Graph is the main ingredient of our project, as all the cities are stored as vertices of the graph, and their neighboring cities, as the ones adjacent to them.</a:t>
            </a:r>
          </a:p>
        </p:txBody>
      </p:sp>
      <p:sp>
        <p:nvSpPr>
          <p:cNvPr id="14" name="TextBox 14"/>
          <p:cNvSpPr txBox="1"/>
          <p:nvPr/>
        </p:nvSpPr>
        <p:spPr>
          <a:xfrm>
            <a:off x="1851322" y="1150336"/>
            <a:ext cx="2219946" cy="371475"/>
          </a:xfrm>
          <a:prstGeom prst="rect">
            <a:avLst/>
          </a:prstGeom>
        </p:spPr>
        <p:txBody>
          <a:bodyPr lIns="0" tIns="0" rIns="0" bIns="0" rtlCol="0" anchor="t">
            <a:spAutoFit/>
          </a:bodyPr>
          <a:lstStyle/>
          <a:p>
            <a:pPr>
              <a:lnSpc>
                <a:spcPts val="2880"/>
              </a:lnSpc>
            </a:pPr>
            <a:r>
              <a:rPr lang="en-US" sz="2400">
                <a:solidFill>
                  <a:srgbClr val="000000"/>
                </a:solidFill>
                <a:latin typeface="Roboto Bold"/>
              </a:rPr>
              <a:t>Graph</a:t>
            </a:r>
          </a:p>
        </p:txBody>
      </p:sp>
      <p:sp>
        <p:nvSpPr>
          <p:cNvPr id="15" name="TextBox 15"/>
          <p:cNvSpPr txBox="1"/>
          <p:nvPr/>
        </p:nvSpPr>
        <p:spPr>
          <a:xfrm>
            <a:off x="1028700" y="7137400"/>
            <a:ext cx="3865190" cy="2120900"/>
          </a:xfrm>
          <a:prstGeom prst="rect">
            <a:avLst/>
          </a:prstGeom>
        </p:spPr>
        <p:txBody>
          <a:bodyPr lIns="0" tIns="0" rIns="0" bIns="0" rtlCol="0" anchor="t">
            <a:spAutoFit/>
          </a:bodyPr>
          <a:lstStyle/>
          <a:p>
            <a:pPr>
              <a:lnSpc>
                <a:spcPts val="2800"/>
              </a:lnSpc>
            </a:pPr>
            <a:r>
              <a:rPr lang="en-US" sz="2000" spc="102">
                <a:solidFill>
                  <a:srgbClr val="000000"/>
                </a:solidFill>
                <a:latin typeface="Roboto"/>
              </a:rPr>
              <a:t>A </a:t>
            </a:r>
            <a:r>
              <a:rPr lang="en-US" sz="2000" spc="102">
                <a:solidFill>
                  <a:srgbClr val="000000"/>
                </a:solidFill>
                <a:latin typeface="Roboto Bold"/>
              </a:rPr>
              <a:t>Singly Linked List</a:t>
            </a:r>
            <a:r>
              <a:rPr lang="en-US" sz="2000" spc="102">
                <a:solidFill>
                  <a:srgbClr val="000000"/>
                </a:solidFill>
                <a:latin typeface="Roboto"/>
              </a:rPr>
              <a:t> is used to store the shortest path of a certain vertex with respect to a source vertex (found through the implementation of Dijkstra’s Algorithm).</a:t>
            </a:r>
          </a:p>
        </p:txBody>
      </p:sp>
      <p:sp>
        <p:nvSpPr>
          <p:cNvPr id="16" name="TextBox 16"/>
          <p:cNvSpPr txBox="1"/>
          <p:nvPr/>
        </p:nvSpPr>
        <p:spPr>
          <a:xfrm>
            <a:off x="1851322" y="6362988"/>
            <a:ext cx="2485595" cy="371475"/>
          </a:xfrm>
          <a:prstGeom prst="rect">
            <a:avLst/>
          </a:prstGeom>
        </p:spPr>
        <p:txBody>
          <a:bodyPr lIns="0" tIns="0" rIns="0" bIns="0" rtlCol="0" anchor="t">
            <a:spAutoFit/>
          </a:bodyPr>
          <a:lstStyle/>
          <a:p>
            <a:pPr>
              <a:lnSpc>
                <a:spcPts val="2880"/>
              </a:lnSpc>
            </a:pPr>
            <a:r>
              <a:rPr lang="en-US" sz="2400">
                <a:solidFill>
                  <a:srgbClr val="000000"/>
                </a:solidFill>
                <a:latin typeface="Roboto Bold"/>
              </a:rPr>
              <a:t>Linked List</a:t>
            </a:r>
          </a:p>
        </p:txBody>
      </p:sp>
      <p:sp>
        <p:nvSpPr>
          <p:cNvPr id="17" name="TextBox 17"/>
          <p:cNvSpPr txBox="1"/>
          <p:nvPr/>
        </p:nvSpPr>
        <p:spPr>
          <a:xfrm>
            <a:off x="13394110" y="1751013"/>
            <a:ext cx="3865190" cy="3883025"/>
          </a:xfrm>
          <a:prstGeom prst="rect">
            <a:avLst/>
          </a:prstGeom>
        </p:spPr>
        <p:txBody>
          <a:bodyPr lIns="0" tIns="0" rIns="0" bIns="0" rtlCol="0" anchor="t">
            <a:spAutoFit/>
          </a:bodyPr>
          <a:lstStyle/>
          <a:p>
            <a:pPr>
              <a:lnSpc>
                <a:spcPts val="2800"/>
              </a:lnSpc>
            </a:pPr>
            <a:r>
              <a:rPr lang="en-US" sz="2000" spc="102">
                <a:solidFill>
                  <a:srgbClr val="000000"/>
                </a:solidFill>
                <a:latin typeface="Roboto"/>
              </a:rPr>
              <a:t>We make use of a </a:t>
            </a:r>
            <a:r>
              <a:rPr lang="en-US" sz="2000" spc="102">
                <a:solidFill>
                  <a:srgbClr val="000000"/>
                </a:solidFill>
                <a:latin typeface="Roboto Bold"/>
              </a:rPr>
              <a:t>Min-Heap Tree</a:t>
            </a:r>
            <a:r>
              <a:rPr lang="en-US" sz="2000" spc="102">
                <a:solidFill>
                  <a:srgbClr val="000000"/>
                </a:solidFill>
                <a:latin typeface="Roboto"/>
              </a:rPr>
              <a:t> in Dijkstra’s Algorithm to store all the unvisited vertices in a way which ensures that the vertex with the smallest tentative distance from the source node is always explored first. This prioritization leads to the efficient discovery of the shortest paths.</a:t>
            </a:r>
          </a:p>
        </p:txBody>
      </p:sp>
      <p:sp>
        <p:nvSpPr>
          <p:cNvPr id="18" name="TextBox 18"/>
          <p:cNvSpPr txBox="1"/>
          <p:nvPr/>
        </p:nvSpPr>
        <p:spPr>
          <a:xfrm>
            <a:off x="14218790" y="1008063"/>
            <a:ext cx="2219946" cy="371475"/>
          </a:xfrm>
          <a:prstGeom prst="rect">
            <a:avLst/>
          </a:prstGeom>
        </p:spPr>
        <p:txBody>
          <a:bodyPr lIns="0" tIns="0" rIns="0" bIns="0" rtlCol="0" anchor="t">
            <a:spAutoFit/>
          </a:bodyPr>
          <a:lstStyle/>
          <a:p>
            <a:pPr>
              <a:lnSpc>
                <a:spcPts val="2880"/>
              </a:lnSpc>
            </a:pPr>
            <a:r>
              <a:rPr lang="en-US" sz="2400">
                <a:solidFill>
                  <a:srgbClr val="000000"/>
                </a:solidFill>
                <a:latin typeface="Roboto Bold"/>
              </a:rPr>
              <a:t>Heap</a:t>
            </a:r>
          </a:p>
        </p:txBody>
      </p:sp>
      <p:sp>
        <p:nvSpPr>
          <p:cNvPr id="19" name="TextBox 19"/>
          <p:cNvSpPr txBox="1"/>
          <p:nvPr/>
        </p:nvSpPr>
        <p:spPr>
          <a:xfrm>
            <a:off x="13394110" y="6963664"/>
            <a:ext cx="3865190" cy="2473325"/>
          </a:xfrm>
          <a:prstGeom prst="rect">
            <a:avLst/>
          </a:prstGeom>
        </p:spPr>
        <p:txBody>
          <a:bodyPr lIns="0" tIns="0" rIns="0" bIns="0" rtlCol="0" anchor="t">
            <a:spAutoFit/>
          </a:bodyPr>
          <a:lstStyle/>
          <a:p>
            <a:pPr>
              <a:lnSpc>
                <a:spcPts val="2800"/>
              </a:lnSpc>
            </a:pPr>
            <a:r>
              <a:rPr lang="en-US" sz="2000" spc="102">
                <a:solidFill>
                  <a:srgbClr val="000000"/>
                </a:solidFill>
                <a:latin typeface="Roboto"/>
              </a:rPr>
              <a:t>The use of </a:t>
            </a:r>
            <a:r>
              <a:rPr lang="en-US" sz="2000" spc="102">
                <a:solidFill>
                  <a:srgbClr val="000000"/>
                </a:solidFill>
                <a:latin typeface="Roboto Bold"/>
              </a:rPr>
              <a:t>Non-Dynamic Arrays</a:t>
            </a:r>
            <a:r>
              <a:rPr lang="en-US" sz="2000" spc="102">
                <a:solidFill>
                  <a:srgbClr val="000000"/>
                </a:solidFill>
                <a:latin typeface="Roboto"/>
              </a:rPr>
              <a:t> is integral as it provides constant time random access, which is the most desired trait in a mapping platform like this implemented on GUI.</a:t>
            </a:r>
          </a:p>
        </p:txBody>
      </p:sp>
      <p:sp>
        <p:nvSpPr>
          <p:cNvPr id="20" name="TextBox 20"/>
          <p:cNvSpPr txBox="1"/>
          <p:nvPr/>
        </p:nvSpPr>
        <p:spPr>
          <a:xfrm>
            <a:off x="14218790" y="6189252"/>
            <a:ext cx="2485595" cy="371475"/>
          </a:xfrm>
          <a:prstGeom prst="rect">
            <a:avLst/>
          </a:prstGeom>
        </p:spPr>
        <p:txBody>
          <a:bodyPr lIns="0" tIns="0" rIns="0" bIns="0" rtlCol="0" anchor="t">
            <a:spAutoFit/>
          </a:bodyPr>
          <a:lstStyle/>
          <a:p>
            <a:pPr>
              <a:lnSpc>
                <a:spcPts val="2880"/>
              </a:lnSpc>
            </a:pPr>
            <a:r>
              <a:rPr lang="en-US" sz="2400">
                <a:solidFill>
                  <a:srgbClr val="000000"/>
                </a:solidFill>
                <a:latin typeface="Roboto Bold"/>
              </a:rPr>
              <a:t>Array</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16520"/>
            <a:ext cx="11857042" cy="11303520"/>
          </a:xfrm>
          <a:custGeom>
            <a:avLst/>
            <a:gdLst/>
            <a:ahLst/>
            <a:cxnLst/>
            <a:rect l="l" t="t" r="r" b="b"/>
            <a:pathLst>
              <a:path w="11857042" h="11303520">
                <a:moveTo>
                  <a:pt x="0" y="0"/>
                </a:moveTo>
                <a:lnTo>
                  <a:pt x="11857042" y="0"/>
                </a:lnTo>
                <a:lnTo>
                  <a:pt x="11857042" y="11303520"/>
                </a:lnTo>
                <a:lnTo>
                  <a:pt x="0" y="11303520"/>
                </a:lnTo>
                <a:lnTo>
                  <a:pt x="0" y="0"/>
                </a:lnTo>
                <a:close/>
              </a:path>
            </a:pathLst>
          </a:custGeom>
          <a:blipFill>
            <a:blip r:embed="rId2"/>
            <a:stretch>
              <a:fillRect/>
            </a:stretch>
          </a:blipFill>
        </p:spPr>
        <p:txBody>
          <a:bodyPr/>
          <a:lstStyle/>
          <a:p>
            <a:endParaRPr lang="en-US"/>
          </a:p>
        </p:txBody>
      </p:sp>
      <p:sp>
        <p:nvSpPr>
          <p:cNvPr id="3" name="Freeform 3"/>
          <p:cNvSpPr/>
          <p:nvPr/>
        </p:nvSpPr>
        <p:spPr>
          <a:xfrm>
            <a:off x="12066592" y="3572989"/>
            <a:ext cx="634179" cy="634179"/>
          </a:xfrm>
          <a:custGeom>
            <a:avLst/>
            <a:gdLst/>
            <a:ahLst/>
            <a:cxnLst/>
            <a:rect l="l" t="t" r="r" b="b"/>
            <a:pathLst>
              <a:path w="634179" h="634179">
                <a:moveTo>
                  <a:pt x="0" y="0"/>
                </a:moveTo>
                <a:lnTo>
                  <a:pt x="634180" y="0"/>
                </a:lnTo>
                <a:lnTo>
                  <a:pt x="634180" y="634179"/>
                </a:lnTo>
                <a:lnTo>
                  <a:pt x="0" y="634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066592" y="6341589"/>
            <a:ext cx="634179" cy="634179"/>
          </a:xfrm>
          <a:custGeom>
            <a:avLst/>
            <a:gdLst/>
            <a:ahLst/>
            <a:cxnLst/>
            <a:rect l="l" t="t" r="r" b="b"/>
            <a:pathLst>
              <a:path w="634179" h="634179">
                <a:moveTo>
                  <a:pt x="0" y="0"/>
                </a:moveTo>
                <a:lnTo>
                  <a:pt x="634180" y="0"/>
                </a:lnTo>
                <a:lnTo>
                  <a:pt x="634180" y="634179"/>
                </a:lnTo>
                <a:lnTo>
                  <a:pt x="0" y="634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2913811" y="3699578"/>
            <a:ext cx="2485595" cy="371475"/>
          </a:xfrm>
          <a:prstGeom prst="rect">
            <a:avLst/>
          </a:prstGeom>
        </p:spPr>
        <p:txBody>
          <a:bodyPr lIns="0" tIns="0" rIns="0" bIns="0" rtlCol="0" anchor="t">
            <a:spAutoFit/>
          </a:bodyPr>
          <a:lstStyle/>
          <a:p>
            <a:pPr>
              <a:lnSpc>
                <a:spcPts val="2880"/>
              </a:lnSpc>
            </a:pPr>
            <a:r>
              <a:rPr lang="en-US" sz="2400">
                <a:solidFill>
                  <a:srgbClr val="000000"/>
                </a:solidFill>
                <a:latin typeface="Roboto Bold"/>
              </a:rPr>
              <a:t>Method</a:t>
            </a:r>
          </a:p>
        </p:txBody>
      </p:sp>
      <p:sp>
        <p:nvSpPr>
          <p:cNvPr id="6" name="TextBox 6"/>
          <p:cNvSpPr txBox="1"/>
          <p:nvPr/>
        </p:nvSpPr>
        <p:spPr>
          <a:xfrm>
            <a:off x="10668758" y="2221054"/>
            <a:ext cx="5588785" cy="771525"/>
          </a:xfrm>
          <a:prstGeom prst="rect">
            <a:avLst/>
          </a:prstGeom>
        </p:spPr>
        <p:txBody>
          <a:bodyPr lIns="0" tIns="0" rIns="0" bIns="0" rtlCol="0" anchor="t">
            <a:spAutoFit/>
          </a:bodyPr>
          <a:lstStyle/>
          <a:p>
            <a:pPr algn="ctr">
              <a:lnSpc>
                <a:spcPts val="6000"/>
              </a:lnSpc>
            </a:pPr>
            <a:r>
              <a:rPr lang="en-US" sz="5000">
                <a:solidFill>
                  <a:srgbClr val="000000"/>
                </a:solidFill>
                <a:latin typeface="Roboto Bold"/>
              </a:rPr>
              <a:t>Solution</a:t>
            </a:r>
          </a:p>
        </p:txBody>
      </p:sp>
      <p:sp>
        <p:nvSpPr>
          <p:cNvPr id="7" name="TextBox 7"/>
          <p:cNvSpPr txBox="1"/>
          <p:nvPr/>
        </p:nvSpPr>
        <p:spPr>
          <a:xfrm>
            <a:off x="12124595" y="4537778"/>
            <a:ext cx="4064026" cy="1416050"/>
          </a:xfrm>
          <a:prstGeom prst="rect">
            <a:avLst/>
          </a:prstGeom>
        </p:spPr>
        <p:txBody>
          <a:bodyPr lIns="0" tIns="0" rIns="0" bIns="0" rtlCol="0" anchor="t">
            <a:spAutoFit/>
          </a:bodyPr>
          <a:lstStyle/>
          <a:p>
            <a:pPr>
              <a:lnSpc>
                <a:spcPts val="2800"/>
              </a:lnSpc>
            </a:pPr>
            <a:r>
              <a:rPr lang="en-US" sz="2000" spc="102">
                <a:solidFill>
                  <a:srgbClr val="000000"/>
                </a:solidFill>
                <a:latin typeface="Roboto"/>
              </a:rPr>
              <a:t>We will dry run through a </a:t>
            </a:r>
            <a:r>
              <a:rPr lang="en-US" sz="2000" spc="102">
                <a:solidFill>
                  <a:srgbClr val="000000"/>
                </a:solidFill>
                <a:latin typeface="Roboto Bold"/>
              </a:rPr>
              <a:t>sample data</a:t>
            </a:r>
            <a:r>
              <a:rPr lang="en-US" sz="2000" spc="102">
                <a:solidFill>
                  <a:srgbClr val="000000"/>
                </a:solidFill>
                <a:latin typeface="Roboto"/>
              </a:rPr>
              <a:t> (as shown on the left), explaining how it is stored, and the functionality it provides.</a:t>
            </a:r>
          </a:p>
        </p:txBody>
      </p:sp>
      <p:sp>
        <p:nvSpPr>
          <p:cNvPr id="8" name="TextBox 8"/>
          <p:cNvSpPr txBox="1"/>
          <p:nvPr/>
        </p:nvSpPr>
        <p:spPr>
          <a:xfrm>
            <a:off x="12913811" y="6468178"/>
            <a:ext cx="2485595" cy="371475"/>
          </a:xfrm>
          <a:prstGeom prst="rect">
            <a:avLst/>
          </a:prstGeom>
        </p:spPr>
        <p:txBody>
          <a:bodyPr lIns="0" tIns="0" rIns="0" bIns="0" rtlCol="0" anchor="t">
            <a:spAutoFit/>
          </a:bodyPr>
          <a:lstStyle/>
          <a:p>
            <a:pPr>
              <a:lnSpc>
                <a:spcPts val="2880"/>
              </a:lnSpc>
            </a:pPr>
            <a:r>
              <a:rPr lang="en-US" sz="2400">
                <a:solidFill>
                  <a:srgbClr val="000000"/>
                </a:solidFill>
                <a:latin typeface="Roboto Bold"/>
              </a:rPr>
              <a:t>Reasoning</a:t>
            </a:r>
          </a:p>
        </p:txBody>
      </p:sp>
      <p:sp>
        <p:nvSpPr>
          <p:cNvPr id="9" name="TextBox 9"/>
          <p:cNvSpPr txBox="1"/>
          <p:nvPr/>
        </p:nvSpPr>
        <p:spPr>
          <a:xfrm>
            <a:off x="12193517" y="7309143"/>
            <a:ext cx="4064026" cy="1063625"/>
          </a:xfrm>
          <a:prstGeom prst="rect">
            <a:avLst/>
          </a:prstGeom>
        </p:spPr>
        <p:txBody>
          <a:bodyPr lIns="0" tIns="0" rIns="0" bIns="0" rtlCol="0" anchor="t">
            <a:spAutoFit/>
          </a:bodyPr>
          <a:lstStyle/>
          <a:p>
            <a:pPr>
              <a:lnSpc>
                <a:spcPts val="2800"/>
              </a:lnSpc>
            </a:pPr>
            <a:r>
              <a:rPr lang="en-US" sz="2000" spc="102">
                <a:solidFill>
                  <a:srgbClr val="000000"/>
                </a:solidFill>
                <a:latin typeface="Roboto"/>
              </a:rPr>
              <a:t>Along with that, we will </a:t>
            </a:r>
            <a:r>
              <a:rPr lang="en-US" sz="2000" spc="102">
                <a:solidFill>
                  <a:srgbClr val="000000"/>
                </a:solidFill>
                <a:latin typeface="Roboto Bold"/>
              </a:rPr>
              <a:t>justify</a:t>
            </a:r>
            <a:r>
              <a:rPr lang="en-US" sz="2000" spc="102">
                <a:solidFill>
                  <a:srgbClr val="000000"/>
                </a:solidFill>
                <a:latin typeface="Roboto"/>
              </a:rPr>
              <a:t> the use of the data structures that we have implemented.</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747255" y="1417257"/>
          <a:ext cx="7315201" cy="653479"/>
        </p:xfrm>
        <a:graphic>
          <a:graphicData uri="http://schemas.openxmlformats.org/drawingml/2006/table">
            <a:tbl>
              <a:tblPr/>
              <a:tblGrid>
                <a:gridCol w="1944363">
                  <a:extLst>
                    <a:ext uri="{9D8B030D-6E8A-4147-A177-3AD203B41FA5}">
                      <a16:colId xmlns:a16="http://schemas.microsoft.com/office/drawing/2014/main" val="20000"/>
                    </a:ext>
                  </a:extLst>
                </a:gridCol>
                <a:gridCol w="1963513">
                  <a:extLst>
                    <a:ext uri="{9D8B030D-6E8A-4147-A177-3AD203B41FA5}">
                      <a16:colId xmlns:a16="http://schemas.microsoft.com/office/drawing/2014/main" val="20001"/>
                    </a:ext>
                  </a:extLst>
                </a:gridCol>
                <a:gridCol w="1578525">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563210">
                <a:tc>
                  <a:txBody>
                    <a:bodyPr/>
                    <a:lstStyle/>
                    <a:p>
                      <a:pPr algn="ctr">
                        <a:lnSpc>
                          <a:spcPts val="2258"/>
                        </a:lnSpc>
                        <a:defRPr/>
                      </a:pPr>
                      <a:r>
                        <a:rPr lang="en-US" sz="1613">
                          <a:solidFill>
                            <a:srgbClr val="000000"/>
                          </a:solidFill>
                          <a:latin typeface="Roboto Bold"/>
                        </a:rPr>
                        <a:t>Hyderabad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Badin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Lasbela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Thatta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extLst>
              <p:ext uri="{D42A27DB-BD31-4B8C-83A1-F6EECF244321}">
                <p14:modId xmlns:p14="http://schemas.microsoft.com/office/powerpoint/2010/main" val="625667219"/>
              </p:ext>
            </p:extLst>
          </p:nvPr>
        </p:nvGraphicFramePr>
        <p:xfrm>
          <a:off x="7343225" y="2527956"/>
          <a:ext cx="2393436" cy="5325481"/>
        </p:xfrm>
        <a:graphic>
          <a:graphicData uri="http://schemas.openxmlformats.org/drawingml/2006/table">
            <a:tbl>
              <a:tblPr/>
              <a:tblGrid>
                <a:gridCol w="2393436">
                  <a:extLst>
                    <a:ext uri="{9D8B030D-6E8A-4147-A177-3AD203B41FA5}">
                      <a16:colId xmlns:a16="http://schemas.microsoft.com/office/drawing/2014/main" val="20000"/>
                    </a:ext>
                  </a:extLst>
                </a:gridCol>
              </a:tblGrid>
              <a:tr h="763335">
                <a:tc>
                  <a:txBody>
                    <a:bodyPr/>
                    <a:lstStyle/>
                    <a:p>
                      <a:pPr algn="ctr">
                        <a:lnSpc>
                          <a:spcPts val="2258"/>
                        </a:lnSpc>
                        <a:defRPr/>
                      </a:pPr>
                      <a:r>
                        <a:rPr lang="en-US" sz="1613" dirty="0">
                          <a:solidFill>
                            <a:srgbClr val="000000"/>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60554">
                <a:tc>
                  <a:txBody>
                    <a:bodyPr/>
                    <a:lstStyle/>
                    <a:p>
                      <a:pPr algn="ctr">
                        <a:lnSpc>
                          <a:spcPts val="2258"/>
                        </a:lnSpc>
                        <a:defRPr/>
                      </a:pPr>
                      <a:r>
                        <a:rPr lang="en-US" sz="1613">
                          <a:solidFill>
                            <a:srgbClr val="000000"/>
                          </a:solidFill>
                          <a:latin typeface="Roboto"/>
                        </a:rPr>
                        <a:t>Hyderabad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6752">
                <a:tc>
                  <a:txBody>
                    <a:bodyPr/>
                    <a:lstStyle/>
                    <a:p>
                      <a:pPr algn="ctr">
                        <a:lnSpc>
                          <a:spcPts val="2258"/>
                        </a:lnSpc>
                        <a:defRPr/>
                      </a:pPr>
                      <a:r>
                        <a:rPr lang="en-US" sz="1613">
                          <a:solidFill>
                            <a:srgbClr val="000000"/>
                          </a:solidFill>
                          <a:latin typeface="Roboto"/>
                        </a:rPr>
                        <a:t>Badin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38710">
                <a:tc>
                  <a:txBody>
                    <a:bodyPr/>
                    <a:lstStyle/>
                    <a:p>
                      <a:pPr algn="ctr">
                        <a:lnSpc>
                          <a:spcPts val="2258"/>
                        </a:lnSpc>
                        <a:defRPr/>
                      </a:pPr>
                      <a:r>
                        <a:rPr lang="en-US" sz="1613">
                          <a:solidFill>
                            <a:srgbClr val="000000"/>
                          </a:solidFill>
                          <a:latin typeface="Roboto"/>
                        </a:rPr>
                        <a:t>Thatta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38710">
                <a:tc>
                  <a:txBody>
                    <a:bodyPr/>
                    <a:lstStyle/>
                    <a:p>
                      <a:pPr algn="ctr">
                        <a:lnSpc>
                          <a:spcPts val="2258"/>
                        </a:lnSpc>
                        <a:defRPr/>
                      </a:pPr>
                      <a:r>
                        <a:rPr lang="en-US" sz="1613">
                          <a:solidFill>
                            <a:srgbClr val="000000"/>
                          </a:solidFill>
                          <a:latin typeface="Roboto"/>
                        </a:rPr>
                        <a:t>Lasbela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38710">
                <a:tc>
                  <a:txBody>
                    <a:bodyPr/>
                    <a:lstStyle/>
                    <a:p>
                      <a:pPr algn="ctr">
                        <a:lnSpc>
                          <a:spcPts val="2258"/>
                        </a:lnSpc>
                        <a:defRPr/>
                      </a:pPr>
                      <a:r>
                        <a:rPr lang="en-US" sz="1613">
                          <a:solidFill>
                            <a:srgbClr val="000000"/>
                          </a:solidFill>
                          <a:latin typeface="Roboto"/>
                        </a:rPr>
                        <a:t>Tando Allah Yar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38710">
                <a:tc>
                  <a:txBody>
                    <a:bodyPr/>
                    <a:lstStyle/>
                    <a:p>
                      <a:pPr algn="ctr">
                        <a:lnSpc>
                          <a:spcPts val="2258"/>
                        </a:lnSpc>
                        <a:defRPr/>
                      </a:pPr>
                      <a:r>
                        <a:rPr lang="en-US" sz="1613" dirty="0">
                          <a:solidFill>
                            <a:srgbClr val="000000"/>
                          </a:solidFill>
                          <a:latin typeface="Roboto"/>
                        </a:rPr>
                        <a:t>Khuzdar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4" name="Table 4"/>
          <p:cNvGraphicFramePr>
            <a:graphicFrameLocks noGrp="1"/>
          </p:cNvGraphicFramePr>
          <p:nvPr/>
        </p:nvGraphicFramePr>
        <p:xfrm>
          <a:off x="10747255" y="2582643"/>
          <a:ext cx="3906572" cy="653479"/>
        </p:xfrm>
        <a:graphic>
          <a:graphicData uri="http://schemas.openxmlformats.org/drawingml/2006/table">
            <a:tbl>
              <a:tblPr/>
              <a:tblGrid>
                <a:gridCol w="1953286">
                  <a:extLst>
                    <a:ext uri="{9D8B030D-6E8A-4147-A177-3AD203B41FA5}">
                      <a16:colId xmlns:a16="http://schemas.microsoft.com/office/drawing/2014/main" val="20000"/>
                    </a:ext>
                  </a:extLst>
                </a:gridCol>
                <a:gridCol w="1953286">
                  <a:extLst>
                    <a:ext uri="{9D8B030D-6E8A-4147-A177-3AD203B41FA5}">
                      <a16:colId xmlns:a16="http://schemas.microsoft.com/office/drawing/2014/main" val="20001"/>
                    </a:ext>
                  </a:extLst>
                </a:gridCol>
              </a:tblGrid>
              <a:tr h="563210">
                <a:tc>
                  <a:txBody>
                    <a:bodyPr/>
                    <a:lstStyle/>
                    <a:p>
                      <a:pPr algn="ctr">
                        <a:lnSpc>
                          <a:spcPts val="2258"/>
                        </a:lnSpc>
                        <a:defRPr/>
                      </a:pPr>
                      <a:r>
                        <a:rPr lang="en-US" sz="1613">
                          <a:solidFill>
                            <a:srgbClr val="000000"/>
                          </a:solidFill>
                          <a:latin typeface="Roboto Bold"/>
                        </a:rPr>
                        <a:t>Karachi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Tando Allah Yar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2541442674"/>
              </p:ext>
            </p:extLst>
          </p:nvPr>
        </p:nvGraphicFramePr>
        <p:xfrm>
          <a:off x="10747255" y="3750091"/>
          <a:ext cx="1978146" cy="653479"/>
        </p:xfrm>
        <a:graphic>
          <a:graphicData uri="http://schemas.openxmlformats.org/drawingml/2006/table">
            <a:tbl>
              <a:tblPr/>
              <a:tblGrid>
                <a:gridCol w="1978146">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000000"/>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6"/>
          <p:cNvGraphicFramePr>
            <a:graphicFrameLocks noGrp="1"/>
          </p:cNvGraphicFramePr>
          <p:nvPr>
            <p:extLst>
              <p:ext uri="{D42A27DB-BD31-4B8C-83A1-F6EECF244321}">
                <p14:modId xmlns:p14="http://schemas.microsoft.com/office/powerpoint/2010/main" val="2772418608"/>
              </p:ext>
            </p:extLst>
          </p:nvPr>
        </p:nvGraphicFramePr>
        <p:xfrm>
          <a:off x="10747254" y="4917540"/>
          <a:ext cx="1978145" cy="653479"/>
        </p:xfrm>
        <a:graphic>
          <a:graphicData uri="http://schemas.openxmlformats.org/drawingml/2006/table">
            <a:tbl>
              <a:tblPr/>
              <a:tblGrid>
                <a:gridCol w="1978145">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000000"/>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nvGraphicFramePr>
        <p:xfrm>
          <a:off x="10747255" y="6084989"/>
          <a:ext cx="3906572" cy="653479"/>
        </p:xfrm>
        <a:graphic>
          <a:graphicData uri="http://schemas.openxmlformats.org/drawingml/2006/table">
            <a:tbl>
              <a:tblPr/>
              <a:tblGrid>
                <a:gridCol w="1953286">
                  <a:extLst>
                    <a:ext uri="{9D8B030D-6E8A-4147-A177-3AD203B41FA5}">
                      <a16:colId xmlns:a16="http://schemas.microsoft.com/office/drawing/2014/main" val="20000"/>
                    </a:ext>
                  </a:extLst>
                </a:gridCol>
                <a:gridCol w="1953286">
                  <a:extLst>
                    <a:ext uri="{9D8B030D-6E8A-4147-A177-3AD203B41FA5}">
                      <a16:colId xmlns:a16="http://schemas.microsoft.com/office/drawing/2014/main" val="20001"/>
                    </a:ext>
                  </a:extLst>
                </a:gridCol>
              </a:tblGrid>
              <a:tr h="563210">
                <a:tc>
                  <a:txBody>
                    <a:bodyPr/>
                    <a:lstStyle/>
                    <a:p>
                      <a:pPr algn="ctr">
                        <a:lnSpc>
                          <a:spcPts val="2258"/>
                        </a:lnSpc>
                        <a:defRPr/>
                      </a:pPr>
                      <a:r>
                        <a:rPr lang="en-US" sz="1613">
                          <a:solidFill>
                            <a:srgbClr val="000000"/>
                          </a:solidFill>
                          <a:latin typeface="Roboto Bold"/>
                        </a:rPr>
                        <a:t>Karachi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Khuzdar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2919087339"/>
              </p:ext>
            </p:extLst>
          </p:nvPr>
        </p:nvGraphicFramePr>
        <p:xfrm>
          <a:off x="10747255" y="7252437"/>
          <a:ext cx="1978144" cy="653479"/>
        </p:xfrm>
        <a:graphic>
          <a:graphicData uri="http://schemas.openxmlformats.org/drawingml/2006/table">
            <a:tbl>
              <a:tblPr/>
              <a:tblGrid>
                <a:gridCol w="1978144">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000000"/>
                          </a:solidFill>
                          <a:latin typeface="Roboto Bold"/>
                        </a:rPr>
                        <a:t>Hyderabad</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extLst>
              <p:ext uri="{D42A27DB-BD31-4B8C-83A1-F6EECF244321}">
                <p14:modId xmlns:p14="http://schemas.microsoft.com/office/powerpoint/2010/main" val="2007696633"/>
              </p:ext>
            </p:extLst>
          </p:nvPr>
        </p:nvGraphicFramePr>
        <p:xfrm>
          <a:off x="10747254" y="8419886"/>
          <a:ext cx="1978143" cy="653479"/>
        </p:xfrm>
        <a:graphic>
          <a:graphicData uri="http://schemas.openxmlformats.org/drawingml/2006/table">
            <a:tbl>
              <a:tblPr/>
              <a:tblGrid>
                <a:gridCol w="1978143">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000000"/>
                          </a:solidFill>
                          <a:latin typeface="Roboto Bold"/>
                        </a:rPr>
                        <a:t>Lasbela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AutoShape 10"/>
          <p:cNvSpPr/>
          <p:nvPr/>
        </p:nvSpPr>
        <p:spPr>
          <a:xfrm flipV="1">
            <a:off x="9744320" y="1805719"/>
            <a:ext cx="1002936" cy="1140964"/>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1" name="AutoShape 11"/>
          <p:cNvSpPr/>
          <p:nvPr/>
        </p:nvSpPr>
        <p:spPr>
          <a:xfrm flipV="1">
            <a:off x="9754693" y="2971104"/>
            <a:ext cx="992562" cy="781299"/>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2" name="AutoShape 12"/>
          <p:cNvSpPr/>
          <p:nvPr/>
        </p:nvSpPr>
        <p:spPr>
          <a:xfrm flipV="1">
            <a:off x="9736662" y="4138553"/>
            <a:ext cx="1010593" cy="41957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3" name="AutoShape 13"/>
          <p:cNvSpPr/>
          <p:nvPr/>
        </p:nvSpPr>
        <p:spPr>
          <a:xfrm flipV="1">
            <a:off x="9747036" y="5306002"/>
            <a:ext cx="1000219" cy="1032"/>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4" name="AutoShape 14"/>
          <p:cNvSpPr/>
          <p:nvPr/>
        </p:nvSpPr>
        <p:spPr>
          <a:xfrm>
            <a:off x="9747036" y="6017164"/>
            <a:ext cx="1000219" cy="456286"/>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5" name="AutoShape 15"/>
          <p:cNvSpPr/>
          <p:nvPr/>
        </p:nvSpPr>
        <p:spPr>
          <a:xfrm>
            <a:off x="9757410" y="6709264"/>
            <a:ext cx="989846" cy="931636"/>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6" name="AutoShape 16"/>
          <p:cNvSpPr/>
          <p:nvPr/>
        </p:nvSpPr>
        <p:spPr>
          <a:xfrm>
            <a:off x="9767783" y="7458174"/>
            <a:ext cx="979472" cy="1350174"/>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7" name="Freeform 17"/>
          <p:cNvSpPr/>
          <p:nvPr/>
        </p:nvSpPr>
        <p:spPr>
          <a:xfrm>
            <a:off x="1512569" y="3008173"/>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10716254" y="-3353268"/>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11089732" y="-2849501"/>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20"/>
          <p:cNvSpPr txBox="1"/>
          <p:nvPr/>
        </p:nvSpPr>
        <p:spPr>
          <a:xfrm>
            <a:off x="1195480" y="4469865"/>
            <a:ext cx="3865190" cy="4587875"/>
          </a:xfrm>
          <a:prstGeom prst="rect">
            <a:avLst/>
          </a:prstGeom>
        </p:spPr>
        <p:txBody>
          <a:bodyPr lIns="0" tIns="0" rIns="0" bIns="0" rtlCol="0" anchor="t">
            <a:spAutoFit/>
          </a:bodyPr>
          <a:lstStyle/>
          <a:p>
            <a:pPr marL="431801" lvl="1" indent="-215900">
              <a:lnSpc>
                <a:spcPts val="2800"/>
              </a:lnSpc>
              <a:buFont typeface="Arial"/>
              <a:buChar char="•"/>
            </a:pPr>
            <a:r>
              <a:rPr lang="en-US" sz="2000" spc="102">
                <a:solidFill>
                  <a:srgbClr val="FEFEFE"/>
                </a:solidFill>
                <a:latin typeface="Roboto"/>
              </a:rPr>
              <a:t>Each </a:t>
            </a:r>
            <a:r>
              <a:rPr lang="en-US" sz="2000" spc="102">
                <a:solidFill>
                  <a:srgbClr val="FEFEFE"/>
                </a:solidFill>
                <a:latin typeface="Roboto Bold"/>
              </a:rPr>
              <a:t>city</a:t>
            </a:r>
            <a:r>
              <a:rPr lang="en-US" sz="2000" spc="102">
                <a:solidFill>
                  <a:srgbClr val="FEFEFE"/>
                </a:solidFill>
                <a:latin typeface="Roboto"/>
              </a:rPr>
              <a:t> is stored as a </a:t>
            </a:r>
            <a:r>
              <a:rPr lang="en-US" sz="2000" spc="102">
                <a:solidFill>
                  <a:srgbClr val="FEFEFE"/>
                </a:solidFill>
                <a:latin typeface="Roboto Bold"/>
              </a:rPr>
              <a:t>vertex</a:t>
            </a:r>
            <a:r>
              <a:rPr lang="en-US" sz="2000" spc="102">
                <a:solidFill>
                  <a:srgbClr val="FEFEFE"/>
                </a:solidFill>
                <a:latin typeface="Roboto"/>
              </a:rPr>
              <a:t> in the Graph, in the form of an array.</a:t>
            </a:r>
          </a:p>
          <a:p>
            <a:pPr>
              <a:lnSpc>
                <a:spcPts val="2800"/>
              </a:lnSpc>
            </a:pPr>
            <a:endParaRPr lang="en-US" sz="2000" spc="102">
              <a:solidFill>
                <a:srgbClr val="FEFEFE"/>
              </a:solidFill>
              <a:latin typeface="Roboto"/>
            </a:endParaRPr>
          </a:p>
          <a:p>
            <a:pPr marL="431801" lvl="1" indent="-215900">
              <a:lnSpc>
                <a:spcPts val="2800"/>
              </a:lnSpc>
              <a:buFont typeface="Arial"/>
              <a:buChar char="•"/>
            </a:pPr>
            <a:r>
              <a:rPr lang="en-US" sz="2000" spc="102">
                <a:solidFill>
                  <a:srgbClr val="FEFEFE"/>
                </a:solidFill>
                <a:latin typeface="Roboto"/>
              </a:rPr>
              <a:t>The </a:t>
            </a:r>
            <a:r>
              <a:rPr lang="en-US" sz="2000" spc="102">
                <a:solidFill>
                  <a:srgbClr val="FEFEFE"/>
                </a:solidFill>
                <a:latin typeface="Roboto Bold"/>
              </a:rPr>
              <a:t>neighboring cities</a:t>
            </a:r>
            <a:r>
              <a:rPr lang="en-US" sz="2000" spc="102">
                <a:solidFill>
                  <a:srgbClr val="FEFEFE"/>
                </a:solidFill>
                <a:latin typeface="Roboto"/>
              </a:rPr>
              <a:t> are stored as </a:t>
            </a:r>
            <a:r>
              <a:rPr lang="en-US" sz="2000" spc="102">
                <a:solidFill>
                  <a:srgbClr val="FEFEFE"/>
                </a:solidFill>
                <a:latin typeface="Roboto Bold"/>
              </a:rPr>
              <a:t>adjacent vertices</a:t>
            </a:r>
            <a:r>
              <a:rPr lang="en-US" sz="2000" spc="102">
                <a:solidFill>
                  <a:srgbClr val="FEFEFE"/>
                </a:solidFill>
                <a:latin typeface="Roboto"/>
              </a:rPr>
              <a:t> also in the form of an </a:t>
            </a:r>
            <a:r>
              <a:rPr lang="en-US" sz="2000" spc="102">
                <a:solidFill>
                  <a:srgbClr val="FEFEFE"/>
                </a:solidFill>
                <a:latin typeface="Roboto Bold"/>
              </a:rPr>
              <a:t>array</a:t>
            </a:r>
            <a:r>
              <a:rPr lang="en-US" sz="2000" spc="102">
                <a:solidFill>
                  <a:srgbClr val="FEFEFE"/>
                </a:solidFill>
                <a:latin typeface="Roboto"/>
              </a:rPr>
              <a:t> (instead of a linked list). </a:t>
            </a:r>
          </a:p>
          <a:p>
            <a:pPr>
              <a:lnSpc>
                <a:spcPts val="2800"/>
              </a:lnSpc>
            </a:pPr>
            <a:endParaRPr lang="en-US" sz="2000" spc="102">
              <a:solidFill>
                <a:srgbClr val="FEFEFE"/>
              </a:solidFill>
              <a:latin typeface="Roboto"/>
            </a:endParaRPr>
          </a:p>
          <a:p>
            <a:pPr marL="431801" lvl="1" indent="-215900">
              <a:lnSpc>
                <a:spcPts val="2800"/>
              </a:lnSpc>
              <a:buFont typeface="Arial"/>
              <a:buChar char="•"/>
            </a:pPr>
            <a:r>
              <a:rPr lang="en-US" sz="2000" spc="102">
                <a:solidFill>
                  <a:srgbClr val="FEFEFE"/>
                </a:solidFill>
                <a:latin typeface="Roboto"/>
              </a:rPr>
              <a:t>This provides a </a:t>
            </a:r>
            <a:r>
              <a:rPr lang="en-US" sz="2000" spc="102">
                <a:solidFill>
                  <a:srgbClr val="FEFEFE"/>
                </a:solidFill>
                <a:latin typeface="Roboto Bold"/>
              </a:rPr>
              <a:t>constant time random access</a:t>
            </a:r>
            <a:r>
              <a:rPr lang="en-US" sz="2000" spc="102">
                <a:solidFill>
                  <a:srgbClr val="FEFEFE"/>
                </a:solidFill>
                <a:latin typeface="Roboto"/>
              </a:rPr>
              <a:t> and requires</a:t>
            </a:r>
            <a:r>
              <a:rPr lang="en-US" sz="2000" spc="102">
                <a:solidFill>
                  <a:srgbClr val="FEFEFE"/>
                </a:solidFill>
                <a:latin typeface="Roboto Bold"/>
              </a:rPr>
              <a:t> minimum memory</a:t>
            </a:r>
            <a:r>
              <a:rPr lang="en-US" sz="2000" spc="102">
                <a:solidFill>
                  <a:srgbClr val="FEFEFE"/>
                </a:solidFill>
                <a:latin typeface="Roboto"/>
              </a:rPr>
              <a:t>.</a:t>
            </a:r>
          </a:p>
        </p:txBody>
      </p:sp>
      <p:sp>
        <p:nvSpPr>
          <p:cNvPr id="21" name="TextBox 21"/>
          <p:cNvSpPr txBox="1"/>
          <p:nvPr/>
        </p:nvSpPr>
        <p:spPr>
          <a:xfrm>
            <a:off x="516353" y="1756431"/>
            <a:ext cx="4143130" cy="771525"/>
          </a:xfrm>
          <a:prstGeom prst="rect">
            <a:avLst/>
          </a:prstGeom>
        </p:spPr>
        <p:txBody>
          <a:bodyPr lIns="0" tIns="0" rIns="0" bIns="0" rtlCol="0" anchor="t">
            <a:spAutoFit/>
          </a:bodyPr>
          <a:lstStyle/>
          <a:p>
            <a:pPr algn="ctr">
              <a:lnSpc>
                <a:spcPts val="6000"/>
              </a:lnSpc>
            </a:pPr>
            <a:r>
              <a:rPr lang="en-US" sz="5000">
                <a:solidFill>
                  <a:srgbClr val="FFFFFF"/>
                </a:solidFill>
                <a:latin typeface="Roboto Bold"/>
              </a:rPr>
              <a:t>Graph</a:t>
            </a:r>
          </a:p>
        </p:txBody>
      </p:sp>
      <p:sp>
        <p:nvSpPr>
          <p:cNvPr id="22" name="TextBox 22"/>
          <p:cNvSpPr txBox="1"/>
          <p:nvPr/>
        </p:nvSpPr>
        <p:spPr>
          <a:xfrm>
            <a:off x="2146748" y="3561903"/>
            <a:ext cx="1574802" cy="371475"/>
          </a:xfrm>
          <a:prstGeom prst="rect">
            <a:avLst/>
          </a:prstGeom>
        </p:spPr>
        <p:txBody>
          <a:bodyPr lIns="0" tIns="0" rIns="0" bIns="0" rtlCol="0" anchor="t">
            <a:spAutoFit/>
          </a:bodyPr>
          <a:lstStyle/>
          <a:p>
            <a:pPr>
              <a:lnSpc>
                <a:spcPts val="2880"/>
              </a:lnSpc>
            </a:pPr>
            <a:r>
              <a:rPr lang="en-US" sz="2400">
                <a:solidFill>
                  <a:srgbClr val="FFFFFF"/>
                </a:solidFill>
                <a:latin typeface="Roboto Bold"/>
              </a:rPr>
              <a:t>Method</a:t>
            </a:r>
          </a:p>
        </p:txBody>
      </p:sp>
      <p:sp>
        <p:nvSpPr>
          <p:cNvPr id="23" name="Freeform 23"/>
          <p:cNvSpPr/>
          <p:nvPr/>
        </p:nvSpPr>
        <p:spPr>
          <a:xfrm>
            <a:off x="1195480" y="3433002"/>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747255" y="1417257"/>
          <a:ext cx="7315201" cy="653479"/>
        </p:xfrm>
        <a:graphic>
          <a:graphicData uri="http://schemas.openxmlformats.org/drawingml/2006/table">
            <a:tbl>
              <a:tblPr/>
              <a:tblGrid>
                <a:gridCol w="1944363">
                  <a:extLst>
                    <a:ext uri="{9D8B030D-6E8A-4147-A177-3AD203B41FA5}">
                      <a16:colId xmlns:a16="http://schemas.microsoft.com/office/drawing/2014/main" val="20000"/>
                    </a:ext>
                  </a:extLst>
                </a:gridCol>
                <a:gridCol w="1963513">
                  <a:extLst>
                    <a:ext uri="{9D8B030D-6E8A-4147-A177-3AD203B41FA5}">
                      <a16:colId xmlns:a16="http://schemas.microsoft.com/office/drawing/2014/main" val="20001"/>
                    </a:ext>
                  </a:extLst>
                </a:gridCol>
                <a:gridCol w="1578525">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563210">
                <a:tc>
                  <a:txBody>
                    <a:bodyPr/>
                    <a:lstStyle/>
                    <a:p>
                      <a:pPr algn="ctr">
                        <a:lnSpc>
                          <a:spcPts val="2258"/>
                        </a:lnSpc>
                        <a:defRPr/>
                      </a:pPr>
                      <a:r>
                        <a:rPr lang="en-US" sz="1613">
                          <a:solidFill>
                            <a:srgbClr val="000000"/>
                          </a:solidFill>
                          <a:latin typeface="Roboto Bold"/>
                        </a:rPr>
                        <a:t>Hyderabad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Badin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Lasbela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Thatta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extLst>
              <p:ext uri="{D42A27DB-BD31-4B8C-83A1-F6EECF244321}">
                <p14:modId xmlns:p14="http://schemas.microsoft.com/office/powerpoint/2010/main" val="73978853"/>
              </p:ext>
            </p:extLst>
          </p:nvPr>
        </p:nvGraphicFramePr>
        <p:xfrm>
          <a:off x="7343225" y="2527956"/>
          <a:ext cx="2393436" cy="5325481"/>
        </p:xfrm>
        <a:graphic>
          <a:graphicData uri="http://schemas.openxmlformats.org/drawingml/2006/table">
            <a:tbl>
              <a:tblPr/>
              <a:tblGrid>
                <a:gridCol w="2393436">
                  <a:extLst>
                    <a:ext uri="{9D8B030D-6E8A-4147-A177-3AD203B41FA5}">
                      <a16:colId xmlns:a16="http://schemas.microsoft.com/office/drawing/2014/main" val="20000"/>
                    </a:ext>
                  </a:extLst>
                </a:gridCol>
              </a:tblGrid>
              <a:tr h="763335">
                <a:tc>
                  <a:txBody>
                    <a:bodyPr/>
                    <a:lstStyle/>
                    <a:p>
                      <a:pPr algn="ctr">
                        <a:lnSpc>
                          <a:spcPts val="2258"/>
                        </a:lnSpc>
                        <a:defRPr/>
                      </a:pPr>
                      <a:r>
                        <a:rPr lang="en-US" sz="1613">
                          <a:solidFill>
                            <a:srgbClr val="000000"/>
                          </a:solidFill>
                          <a:latin typeface="Roboto Bold"/>
                        </a:rPr>
                        <a:t>Karachi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60554">
                <a:tc>
                  <a:txBody>
                    <a:bodyPr/>
                    <a:lstStyle/>
                    <a:p>
                      <a:pPr algn="ctr">
                        <a:lnSpc>
                          <a:spcPts val="2258"/>
                        </a:lnSpc>
                        <a:defRPr/>
                      </a:pPr>
                      <a:r>
                        <a:rPr lang="en-US" sz="1613">
                          <a:solidFill>
                            <a:srgbClr val="000000"/>
                          </a:solidFill>
                          <a:latin typeface="Roboto"/>
                        </a:rPr>
                        <a:t>Hyderabad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6752">
                <a:tc>
                  <a:txBody>
                    <a:bodyPr/>
                    <a:lstStyle/>
                    <a:p>
                      <a:pPr algn="ctr">
                        <a:lnSpc>
                          <a:spcPts val="2258"/>
                        </a:lnSpc>
                        <a:defRPr/>
                      </a:pPr>
                      <a:r>
                        <a:rPr lang="en-US" sz="1613">
                          <a:solidFill>
                            <a:srgbClr val="000000"/>
                          </a:solidFill>
                          <a:latin typeface="Roboto"/>
                        </a:rPr>
                        <a:t>Badin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38710">
                <a:tc>
                  <a:txBody>
                    <a:bodyPr/>
                    <a:lstStyle/>
                    <a:p>
                      <a:pPr algn="ctr">
                        <a:lnSpc>
                          <a:spcPts val="2258"/>
                        </a:lnSpc>
                        <a:defRPr/>
                      </a:pPr>
                      <a:r>
                        <a:rPr lang="en-US" sz="1613">
                          <a:solidFill>
                            <a:srgbClr val="000000"/>
                          </a:solidFill>
                          <a:latin typeface="Roboto"/>
                        </a:rPr>
                        <a:t>Thatta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38710">
                <a:tc>
                  <a:txBody>
                    <a:bodyPr/>
                    <a:lstStyle/>
                    <a:p>
                      <a:pPr algn="ctr">
                        <a:lnSpc>
                          <a:spcPts val="2258"/>
                        </a:lnSpc>
                        <a:defRPr/>
                      </a:pPr>
                      <a:r>
                        <a:rPr lang="en-US" sz="1613">
                          <a:solidFill>
                            <a:srgbClr val="000000"/>
                          </a:solidFill>
                          <a:latin typeface="Roboto"/>
                        </a:rPr>
                        <a:t>Lasbela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38710">
                <a:tc>
                  <a:txBody>
                    <a:bodyPr/>
                    <a:lstStyle/>
                    <a:p>
                      <a:pPr algn="ctr">
                        <a:lnSpc>
                          <a:spcPts val="2258"/>
                        </a:lnSpc>
                        <a:defRPr/>
                      </a:pPr>
                      <a:r>
                        <a:rPr lang="en-US" sz="1613">
                          <a:solidFill>
                            <a:srgbClr val="000000"/>
                          </a:solidFill>
                          <a:latin typeface="Roboto"/>
                        </a:rPr>
                        <a:t>Tando Allah Yar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38710">
                <a:tc>
                  <a:txBody>
                    <a:bodyPr/>
                    <a:lstStyle/>
                    <a:p>
                      <a:pPr algn="ctr">
                        <a:lnSpc>
                          <a:spcPts val="2258"/>
                        </a:lnSpc>
                        <a:defRPr/>
                      </a:pPr>
                      <a:r>
                        <a:rPr lang="en-US" sz="1613" dirty="0">
                          <a:solidFill>
                            <a:srgbClr val="000000"/>
                          </a:solidFill>
                          <a:latin typeface="Roboto"/>
                        </a:rPr>
                        <a:t>Khuzdar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4" name="Table 4"/>
          <p:cNvGraphicFramePr>
            <a:graphicFrameLocks noGrp="1"/>
          </p:cNvGraphicFramePr>
          <p:nvPr/>
        </p:nvGraphicFramePr>
        <p:xfrm>
          <a:off x="10747255" y="2582643"/>
          <a:ext cx="3906572" cy="653479"/>
        </p:xfrm>
        <a:graphic>
          <a:graphicData uri="http://schemas.openxmlformats.org/drawingml/2006/table">
            <a:tbl>
              <a:tblPr/>
              <a:tblGrid>
                <a:gridCol w="1953286">
                  <a:extLst>
                    <a:ext uri="{9D8B030D-6E8A-4147-A177-3AD203B41FA5}">
                      <a16:colId xmlns:a16="http://schemas.microsoft.com/office/drawing/2014/main" val="20000"/>
                    </a:ext>
                  </a:extLst>
                </a:gridCol>
                <a:gridCol w="1953286">
                  <a:extLst>
                    <a:ext uri="{9D8B030D-6E8A-4147-A177-3AD203B41FA5}">
                      <a16:colId xmlns:a16="http://schemas.microsoft.com/office/drawing/2014/main" val="20001"/>
                    </a:ext>
                  </a:extLst>
                </a:gridCol>
              </a:tblGrid>
              <a:tr h="563210">
                <a:tc>
                  <a:txBody>
                    <a:bodyPr/>
                    <a:lstStyle/>
                    <a:p>
                      <a:pPr algn="ctr">
                        <a:lnSpc>
                          <a:spcPts val="2258"/>
                        </a:lnSpc>
                        <a:defRPr/>
                      </a:pPr>
                      <a:r>
                        <a:rPr lang="en-US" sz="1613">
                          <a:solidFill>
                            <a:srgbClr val="000000"/>
                          </a:solidFill>
                          <a:latin typeface="Roboto Bold"/>
                        </a:rPr>
                        <a:t>Karachi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Tando Allah Yar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815175183"/>
              </p:ext>
            </p:extLst>
          </p:nvPr>
        </p:nvGraphicFramePr>
        <p:xfrm>
          <a:off x="10747254" y="3750091"/>
          <a:ext cx="1978145" cy="653479"/>
        </p:xfrm>
        <a:graphic>
          <a:graphicData uri="http://schemas.openxmlformats.org/drawingml/2006/table">
            <a:tbl>
              <a:tblPr/>
              <a:tblGrid>
                <a:gridCol w="1978145">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000000"/>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6"/>
          <p:cNvGraphicFramePr>
            <a:graphicFrameLocks noGrp="1"/>
          </p:cNvGraphicFramePr>
          <p:nvPr>
            <p:extLst>
              <p:ext uri="{D42A27DB-BD31-4B8C-83A1-F6EECF244321}">
                <p14:modId xmlns:p14="http://schemas.microsoft.com/office/powerpoint/2010/main" val="3595700428"/>
              </p:ext>
            </p:extLst>
          </p:nvPr>
        </p:nvGraphicFramePr>
        <p:xfrm>
          <a:off x="10747255" y="4917540"/>
          <a:ext cx="1978144" cy="653479"/>
        </p:xfrm>
        <a:graphic>
          <a:graphicData uri="http://schemas.openxmlformats.org/drawingml/2006/table">
            <a:tbl>
              <a:tblPr/>
              <a:tblGrid>
                <a:gridCol w="1978144">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000000"/>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nvGraphicFramePr>
        <p:xfrm>
          <a:off x="10747255" y="6084989"/>
          <a:ext cx="3906572" cy="653479"/>
        </p:xfrm>
        <a:graphic>
          <a:graphicData uri="http://schemas.openxmlformats.org/drawingml/2006/table">
            <a:tbl>
              <a:tblPr/>
              <a:tblGrid>
                <a:gridCol w="1953286">
                  <a:extLst>
                    <a:ext uri="{9D8B030D-6E8A-4147-A177-3AD203B41FA5}">
                      <a16:colId xmlns:a16="http://schemas.microsoft.com/office/drawing/2014/main" val="20000"/>
                    </a:ext>
                  </a:extLst>
                </a:gridCol>
                <a:gridCol w="1953286">
                  <a:extLst>
                    <a:ext uri="{9D8B030D-6E8A-4147-A177-3AD203B41FA5}">
                      <a16:colId xmlns:a16="http://schemas.microsoft.com/office/drawing/2014/main" val="20001"/>
                    </a:ext>
                  </a:extLst>
                </a:gridCol>
              </a:tblGrid>
              <a:tr h="563210">
                <a:tc>
                  <a:txBody>
                    <a:bodyPr/>
                    <a:lstStyle/>
                    <a:p>
                      <a:pPr algn="ctr">
                        <a:lnSpc>
                          <a:spcPts val="2258"/>
                        </a:lnSpc>
                        <a:defRPr/>
                      </a:pPr>
                      <a:r>
                        <a:rPr lang="en-US" sz="1613">
                          <a:solidFill>
                            <a:srgbClr val="000000"/>
                          </a:solidFill>
                          <a:latin typeface="Roboto Bold"/>
                        </a:rPr>
                        <a:t>Karachi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Khuzdar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3862703055"/>
              </p:ext>
            </p:extLst>
          </p:nvPr>
        </p:nvGraphicFramePr>
        <p:xfrm>
          <a:off x="10747255" y="7252437"/>
          <a:ext cx="1978144" cy="653479"/>
        </p:xfrm>
        <a:graphic>
          <a:graphicData uri="http://schemas.openxmlformats.org/drawingml/2006/table">
            <a:tbl>
              <a:tblPr/>
              <a:tblGrid>
                <a:gridCol w="1978144">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000000"/>
                          </a:solidFill>
                          <a:latin typeface="Roboto Bold"/>
                        </a:rPr>
                        <a:t>Hyderabad</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extLst>
              <p:ext uri="{D42A27DB-BD31-4B8C-83A1-F6EECF244321}">
                <p14:modId xmlns:p14="http://schemas.microsoft.com/office/powerpoint/2010/main" val="2142875306"/>
              </p:ext>
            </p:extLst>
          </p:nvPr>
        </p:nvGraphicFramePr>
        <p:xfrm>
          <a:off x="10747254" y="8419886"/>
          <a:ext cx="1978143" cy="653479"/>
        </p:xfrm>
        <a:graphic>
          <a:graphicData uri="http://schemas.openxmlformats.org/drawingml/2006/table">
            <a:tbl>
              <a:tblPr/>
              <a:tblGrid>
                <a:gridCol w="1978143">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000000"/>
                          </a:solidFill>
                          <a:latin typeface="Roboto Bold"/>
                        </a:rPr>
                        <a:t>Lasbela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AutoShape 10"/>
          <p:cNvSpPr/>
          <p:nvPr/>
        </p:nvSpPr>
        <p:spPr>
          <a:xfrm flipV="1">
            <a:off x="9744320" y="1805719"/>
            <a:ext cx="1002936" cy="1140964"/>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1" name="AutoShape 11"/>
          <p:cNvSpPr/>
          <p:nvPr/>
        </p:nvSpPr>
        <p:spPr>
          <a:xfrm flipV="1">
            <a:off x="9754693" y="2971104"/>
            <a:ext cx="992562" cy="781299"/>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2" name="AutoShape 12"/>
          <p:cNvSpPr/>
          <p:nvPr/>
        </p:nvSpPr>
        <p:spPr>
          <a:xfrm flipV="1">
            <a:off x="9736662" y="4138553"/>
            <a:ext cx="1010593" cy="41957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3" name="AutoShape 13"/>
          <p:cNvSpPr/>
          <p:nvPr/>
        </p:nvSpPr>
        <p:spPr>
          <a:xfrm flipV="1">
            <a:off x="9747036" y="5306002"/>
            <a:ext cx="1000219" cy="1032"/>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4" name="AutoShape 14"/>
          <p:cNvSpPr/>
          <p:nvPr/>
        </p:nvSpPr>
        <p:spPr>
          <a:xfrm>
            <a:off x="9747036" y="6017164"/>
            <a:ext cx="1000219" cy="456286"/>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5" name="AutoShape 15"/>
          <p:cNvSpPr/>
          <p:nvPr/>
        </p:nvSpPr>
        <p:spPr>
          <a:xfrm>
            <a:off x="9757410" y="6709264"/>
            <a:ext cx="989846" cy="931636"/>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6" name="AutoShape 16"/>
          <p:cNvSpPr/>
          <p:nvPr/>
        </p:nvSpPr>
        <p:spPr>
          <a:xfrm>
            <a:off x="9767783" y="7458174"/>
            <a:ext cx="979472" cy="1350174"/>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7" name="Freeform 17"/>
          <p:cNvSpPr/>
          <p:nvPr/>
        </p:nvSpPr>
        <p:spPr>
          <a:xfrm>
            <a:off x="1512569" y="3008173"/>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10716254" y="-3353268"/>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11089732" y="-2849501"/>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20"/>
          <p:cNvSpPr txBox="1"/>
          <p:nvPr/>
        </p:nvSpPr>
        <p:spPr>
          <a:xfrm>
            <a:off x="1195480" y="4469865"/>
            <a:ext cx="3865190" cy="4940300"/>
          </a:xfrm>
          <a:prstGeom prst="rect">
            <a:avLst/>
          </a:prstGeom>
        </p:spPr>
        <p:txBody>
          <a:bodyPr lIns="0" tIns="0" rIns="0" bIns="0" rtlCol="0" anchor="t">
            <a:spAutoFit/>
          </a:bodyPr>
          <a:lstStyle/>
          <a:p>
            <a:pPr marL="431801" lvl="1" indent="-215900">
              <a:lnSpc>
                <a:spcPts val="2800"/>
              </a:lnSpc>
              <a:buFont typeface="Arial"/>
              <a:buChar char="•"/>
            </a:pPr>
            <a:r>
              <a:rPr lang="en-US" sz="2000" spc="102" dirty="0">
                <a:solidFill>
                  <a:srgbClr val="FEFEFE"/>
                </a:solidFill>
                <a:latin typeface="Roboto"/>
              </a:rPr>
              <a:t>Graphs are effective for representing </a:t>
            </a:r>
            <a:r>
              <a:rPr lang="en-US" sz="2000" spc="102" dirty="0">
                <a:solidFill>
                  <a:srgbClr val="FEFEFE"/>
                </a:solidFill>
                <a:latin typeface="Roboto Bold"/>
              </a:rPr>
              <a:t>relationships</a:t>
            </a:r>
            <a:r>
              <a:rPr lang="en-US" sz="2000" spc="102" dirty="0">
                <a:solidFill>
                  <a:srgbClr val="FEFEFE"/>
                </a:solidFill>
                <a:latin typeface="Roboto"/>
              </a:rPr>
              <a:t> </a:t>
            </a:r>
            <a:r>
              <a:rPr lang="en-US" sz="2000" spc="102" dirty="0">
                <a:solidFill>
                  <a:srgbClr val="FEFEFE"/>
                </a:solidFill>
                <a:latin typeface="Roboto Bold"/>
              </a:rPr>
              <a:t>between entities</a:t>
            </a:r>
          </a:p>
          <a:p>
            <a:pPr>
              <a:lnSpc>
                <a:spcPts val="2800"/>
              </a:lnSpc>
            </a:pPr>
            <a:endParaRPr lang="en-US" sz="2000" spc="102" dirty="0">
              <a:solidFill>
                <a:srgbClr val="FEFEFE"/>
              </a:solidFill>
              <a:latin typeface="Roboto Bold"/>
            </a:endParaRPr>
          </a:p>
          <a:p>
            <a:pPr marL="431801" lvl="1" indent="-215900">
              <a:lnSpc>
                <a:spcPts val="2800"/>
              </a:lnSpc>
              <a:buFont typeface="Arial"/>
              <a:buChar char="•"/>
            </a:pPr>
            <a:r>
              <a:rPr lang="en-US" sz="2000" spc="102" dirty="0">
                <a:solidFill>
                  <a:srgbClr val="FEFEFE"/>
                </a:solidFill>
                <a:latin typeface="Roboto Bold"/>
              </a:rPr>
              <a:t>Vertices</a:t>
            </a:r>
            <a:r>
              <a:rPr lang="en-US" sz="2000" spc="102" dirty="0">
                <a:solidFill>
                  <a:srgbClr val="FEFEFE"/>
                </a:solidFill>
                <a:latin typeface="Roboto"/>
              </a:rPr>
              <a:t> in a graph can represent entities, and edges represent </a:t>
            </a:r>
            <a:r>
              <a:rPr lang="en-US" sz="2000" spc="102" dirty="0">
                <a:solidFill>
                  <a:srgbClr val="FEFEFE"/>
                </a:solidFill>
                <a:latin typeface="Roboto Bold"/>
              </a:rPr>
              <a:t>distances</a:t>
            </a:r>
            <a:r>
              <a:rPr lang="en-US" sz="2000" spc="102" dirty="0">
                <a:solidFill>
                  <a:srgbClr val="FEFEFE"/>
                </a:solidFill>
                <a:latin typeface="Roboto"/>
              </a:rPr>
              <a:t> between these vertices.</a:t>
            </a:r>
          </a:p>
          <a:p>
            <a:pPr>
              <a:lnSpc>
                <a:spcPts val="2800"/>
              </a:lnSpc>
            </a:pPr>
            <a:endParaRPr lang="en-US" sz="2000" spc="102" dirty="0">
              <a:solidFill>
                <a:srgbClr val="FEFEFE"/>
              </a:solidFill>
              <a:latin typeface="Roboto"/>
            </a:endParaRPr>
          </a:p>
          <a:p>
            <a:pPr marL="431801" lvl="1" indent="-215900">
              <a:lnSpc>
                <a:spcPts val="2800"/>
              </a:lnSpc>
              <a:buFont typeface="Arial"/>
              <a:buChar char="•"/>
            </a:pPr>
            <a:r>
              <a:rPr lang="en-US" sz="2000" spc="102" dirty="0">
                <a:solidFill>
                  <a:srgbClr val="FEFEFE"/>
                </a:solidFill>
                <a:latin typeface="Roboto"/>
              </a:rPr>
              <a:t>This makes it the  most </a:t>
            </a:r>
            <a:r>
              <a:rPr lang="en-US" sz="2000" spc="102" dirty="0">
                <a:solidFill>
                  <a:srgbClr val="FEFEFE"/>
                </a:solidFill>
                <a:latin typeface="Roboto Bold"/>
              </a:rPr>
              <a:t>suitable</a:t>
            </a:r>
            <a:r>
              <a:rPr lang="en-US" sz="2000" spc="102" dirty="0">
                <a:solidFill>
                  <a:srgbClr val="FEFEFE"/>
                </a:solidFill>
                <a:latin typeface="Roboto"/>
              </a:rPr>
              <a:t> </a:t>
            </a:r>
            <a:r>
              <a:rPr lang="en-US" sz="2000" spc="102" dirty="0">
                <a:solidFill>
                  <a:srgbClr val="FEFEFE"/>
                </a:solidFill>
                <a:latin typeface="Roboto Bold"/>
              </a:rPr>
              <a:t>data structure</a:t>
            </a:r>
            <a:r>
              <a:rPr lang="en-US" sz="2000" spc="102" dirty="0">
                <a:solidFill>
                  <a:srgbClr val="FEFEFE"/>
                </a:solidFill>
                <a:latin typeface="Roboto"/>
              </a:rPr>
              <a:t> for modeling our mapping platform.</a:t>
            </a:r>
          </a:p>
          <a:p>
            <a:pPr>
              <a:lnSpc>
                <a:spcPts val="2800"/>
              </a:lnSpc>
            </a:pPr>
            <a:endParaRPr lang="en-US" sz="2000" spc="102" dirty="0">
              <a:solidFill>
                <a:srgbClr val="FEFEFE"/>
              </a:solidFill>
              <a:latin typeface="Roboto"/>
            </a:endParaRPr>
          </a:p>
        </p:txBody>
      </p:sp>
      <p:sp>
        <p:nvSpPr>
          <p:cNvPr id="21" name="TextBox 21"/>
          <p:cNvSpPr txBox="1"/>
          <p:nvPr/>
        </p:nvSpPr>
        <p:spPr>
          <a:xfrm>
            <a:off x="516353" y="1756431"/>
            <a:ext cx="4143130" cy="771525"/>
          </a:xfrm>
          <a:prstGeom prst="rect">
            <a:avLst/>
          </a:prstGeom>
        </p:spPr>
        <p:txBody>
          <a:bodyPr lIns="0" tIns="0" rIns="0" bIns="0" rtlCol="0" anchor="t">
            <a:spAutoFit/>
          </a:bodyPr>
          <a:lstStyle/>
          <a:p>
            <a:pPr algn="ctr">
              <a:lnSpc>
                <a:spcPts val="6000"/>
              </a:lnSpc>
            </a:pPr>
            <a:r>
              <a:rPr lang="en-US" sz="5000">
                <a:solidFill>
                  <a:srgbClr val="FFFFFF"/>
                </a:solidFill>
                <a:latin typeface="Roboto Bold"/>
              </a:rPr>
              <a:t>Graph</a:t>
            </a:r>
          </a:p>
        </p:txBody>
      </p:sp>
      <p:sp>
        <p:nvSpPr>
          <p:cNvPr id="22" name="TextBox 22"/>
          <p:cNvSpPr txBox="1"/>
          <p:nvPr/>
        </p:nvSpPr>
        <p:spPr>
          <a:xfrm>
            <a:off x="2146748" y="3561903"/>
            <a:ext cx="1574802" cy="733425"/>
          </a:xfrm>
          <a:prstGeom prst="rect">
            <a:avLst/>
          </a:prstGeom>
        </p:spPr>
        <p:txBody>
          <a:bodyPr lIns="0" tIns="0" rIns="0" bIns="0" rtlCol="0" anchor="t">
            <a:spAutoFit/>
          </a:bodyPr>
          <a:lstStyle/>
          <a:p>
            <a:pPr>
              <a:lnSpc>
                <a:spcPts val="2880"/>
              </a:lnSpc>
            </a:pPr>
            <a:r>
              <a:rPr lang="en-US" sz="2400">
                <a:solidFill>
                  <a:srgbClr val="FFFFFF"/>
                </a:solidFill>
                <a:latin typeface="Roboto Bold"/>
              </a:rPr>
              <a:t>Reasoning</a:t>
            </a:r>
          </a:p>
          <a:p>
            <a:pPr>
              <a:lnSpc>
                <a:spcPts val="2880"/>
              </a:lnSpc>
            </a:pPr>
            <a:endParaRPr lang="en-US" sz="2400">
              <a:solidFill>
                <a:srgbClr val="FFFFFF"/>
              </a:solidFill>
              <a:latin typeface="Roboto Bold"/>
            </a:endParaRPr>
          </a:p>
        </p:txBody>
      </p:sp>
      <p:sp>
        <p:nvSpPr>
          <p:cNvPr id="23" name="Freeform 23"/>
          <p:cNvSpPr/>
          <p:nvPr/>
        </p:nvSpPr>
        <p:spPr>
          <a:xfrm>
            <a:off x="1195480" y="3433002"/>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747255" y="1417257"/>
          <a:ext cx="7315201" cy="653479"/>
        </p:xfrm>
        <a:graphic>
          <a:graphicData uri="http://schemas.openxmlformats.org/drawingml/2006/table">
            <a:tbl>
              <a:tblPr/>
              <a:tblGrid>
                <a:gridCol w="1944363">
                  <a:extLst>
                    <a:ext uri="{9D8B030D-6E8A-4147-A177-3AD203B41FA5}">
                      <a16:colId xmlns:a16="http://schemas.microsoft.com/office/drawing/2014/main" val="20000"/>
                    </a:ext>
                  </a:extLst>
                </a:gridCol>
                <a:gridCol w="1963513">
                  <a:extLst>
                    <a:ext uri="{9D8B030D-6E8A-4147-A177-3AD203B41FA5}">
                      <a16:colId xmlns:a16="http://schemas.microsoft.com/office/drawing/2014/main" val="20001"/>
                    </a:ext>
                  </a:extLst>
                </a:gridCol>
                <a:gridCol w="1578525">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563210">
                <a:tc>
                  <a:txBody>
                    <a:bodyPr/>
                    <a:lstStyle/>
                    <a:p>
                      <a:pPr algn="ctr">
                        <a:lnSpc>
                          <a:spcPts val="2258"/>
                        </a:lnSpc>
                        <a:defRPr/>
                      </a:pPr>
                      <a:r>
                        <a:rPr lang="en-US" sz="1613">
                          <a:solidFill>
                            <a:srgbClr val="000000"/>
                          </a:solidFill>
                          <a:latin typeface="Roboto Bold"/>
                        </a:rPr>
                        <a:t>Hyderabad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Badin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Lasbela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Thatta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extLst>
              <p:ext uri="{D42A27DB-BD31-4B8C-83A1-F6EECF244321}">
                <p14:modId xmlns:p14="http://schemas.microsoft.com/office/powerpoint/2010/main" val="4234004130"/>
              </p:ext>
            </p:extLst>
          </p:nvPr>
        </p:nvGraphicFramePr>
        <p:xfrm>
          <a:off x="7343225" y="2527956"/>
          <a:ext cx="2393436" cy="5325481"/>
        </p:xfrm>
        <a:graphic>
          <a:graphicData uri="http://schemas.openxmlformats.org/drawingml/2006/table">
            <a:tbl>
              <a:tblPr/>
              <a:tblGrid>
                <a:gridCol w="2393436">
                  <a:extLst>
                    <a:ext uri="{9D8B030D-6E8A-4147-A177-3AD203B41FA5}">
                      <a16:colId xmlns:a16="http://schemas.microsoft.com/office/drawing/2014/main" val="20000"/>
                    </a:ext>
                  </a:extLst>
                </a:gridCol>
              </a:tblGrid>
              <a:tr h="763335">
                <a:tc>
                  <a:txBody>
                    <a:bodyPr/>
                    <a:lstStyle/>
                    <a:p>
                      <a:pPr algn="ctr">
                        <a:lnSpc>
                          <a:spcPts val="2258"/>
                        </a:lnSpc>
                        <a:defRPr/>
                      </a:pPr>
                      <a:r>
                        <a:rPr lang="en-US" sz="1613">
                          <a:solidFill>
                            <a:srgbClr val="000000"/>
                          </a:solidFill>
                          <a:latin typeface="Roboto Bold"/>
                        </a:rPr>
                        <a:t>Karachi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60554">
                <a:tc>
                  <a:txBody>
                    <a:bodyPr/>
                    <a:lstStyle/>
                    <a:p>
                      <a:pPr algn="ctr">
                        <a:lnSpc>
                          <a:spcPts val="2258"/>
                        </a:lnSpc>
                        <a:defRPr/>
                      </a:pPr>
                      <a:r>
                        <a:rPr lang="en-US" sz="1613" dirty="0">
                          <a:solidFill>
                            <a:srgbClr val="000000"/>
                          </a:solidFill>
                          <a:latin typeface="Roboto"/>
                        </a:rPr>
                        <a:t>Hyderabad</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6752">
                <a:tc>
                  <a:txBody>
                    <a:bodyPr/>
                    <a:lstStyle/>
                    <a:p>
                      <a:pPr algn="ctr">
                        <a:lnSpc>
                          <a:spcPts val="2258"/>
                        </a:lnSpc>
                        <a:defRPr/>
                      </a:pPr>
                      <a:r>
                        <a:rPr lang="en-US" sz="1613">
                          <a:solidFill>
                            <a:srgbClr val="000000"/>
                          </a:solidFill>
                          <a:latin typeface="Roboto"/>
                        </a:rPr>
                        <a:t>Badin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38710">
                <a:tc>
                  <a:txBody>
                    <a:bodyPr/>
                    <a:lstStyle/>
                    <a:p>
                      <a:pPr algn="ctr">
                        <a:lnSpc>
                          <a:spcPts val="2258"/>
                        </a:lnSpc>
                        <a:defRPr/>
                      </a:pPr>
                      <a:r>
                        <a:rPr lang="en-US" sz="1613">
                          <a:solidFill>
                            <a:srgbClr val="000000"/>
                          </a:solidFill>
                          <a:latin typeface="Roboto"/>
                        </a:rPr>
                        <a:t>Thatta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38710">
                <a:tc>
                  <a:txBody>
                    <a:bodyPr/>
                    <a:lstStyle/>
                    <a:p>
                      <a:pPr algn="ctr">
                        <a:lnSpc>
                          <a:spcPts val="2258"/>
                        </a:lnSpc>
                        <a:defRPr/>
                      </a:pPr>
                      <a:r>
                        <a:rPr lang="en-US" sz="1613">
                          <a:solidFill>
                            <a:srgbClr val="000000"/>
                          </a:solidFill>
                          <a:latin typeface="Roboto"/>
                        </a:rPr>
                        <a:t>Lasbela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38710">
                <a:tc>
                  <a:txBody>
                    <a:bodyPr/>
                    <a:lstStyle/>
                    <a:p>
                      <a:pPr algn="ctr">
                        <a:lnSpc>
                          <a:spcPts val="2258"/>
                        </a:lnSpc>
                        <a:defRPr/>
                      </a:pPr>
                      <a:r>
                        <a:rPr lang="en-US" sz="1613">
                          <a:solidFill>
                            <a:srgbClr val="000000"/>
                          </a:solidFill>
                          <a:latin typeface="Roboto"/>
                        </a:rPr>
                        <a:t>Tando Allah Yar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38710">
                <a:tc>
                  <a:txBody>
                    <a:bodyPr/>
                    <a:lstStyle/>
                    <a:p>
                      <a:pPr algn="ctr">
                        <a:lnSpc>
                          <a:spcPts val="2258"/>
                        </a:lnSpc>
                        <a:defRPr/>
                      </a:pPr>
                      <a:r>
                        <a:rPr lang="en-US" sz="1613" dirty="0">
                          <a:solidFill>
                            <a:srgbClr val="000000"/>
                          </a:solidFill>
                          <a:latin typeface="Roboto"/>
                        </a:rPr>
                        <a:t>Khuzdar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4" name="Table 4"/>
          <p:cNvGraphicFramePr>
            <a:graphicFrameLocks noGrp="1"/>
          </p:cNvGraphicFramePr>
          <p:nvPr/>
        </p:nvGraphicFramePr>
        <p:xfrm>
          <a:off x="10747255" y="2582643"/>
          <a:ext cx="3906572" cy="653479"/>
        </p:xfrm>
        <a:graphic>
          <a:graphicData uri="http://schemas.openxmlformats.org/drawingml/2006/table">
            <a:tbl>
              <a:tblPr/>
              <a:tblGrid>
                <a:gridCol w="1953286">
                  <a:extLst>
                    <a:ext uri="{9D8B030D-6E8A-4147-A177-3AD203B41FA5}">
                      <a16:colId xmlns:a16="http://schemas.microsoft.com/office/drawing/2014/main" val="20000"/>
                    </a:ext>
                  </a:extLst>
                </a:gridCol>
                <a:gridCol w="1953286">
                  <a:extLst>
                    <a:ext uri="{9D8B030D-6E8A-4147-A177-3AD203B41FA5}">
                      <a16:colId xmlns:a16="http://schemas.microsoft.com/office/drawing/2014/main" val="20001"/>
                    </a:ext>
                  </a:extLst>
                </a:gridCol>
              </a:tblGrid>
              <a:tr h="563210">
                <a:tc>
                  <a:txBody>
                    <a:bodyPr/>
                    <a:lstStyle/>
                    <a:p>
                      <a:pPr algn="ctr">
                        <a:lnSpc>
                          <a:spcPts val="2258"/>
                        </a:lnSpc>
                        <a:defRPr/>
                      </a:pPr>
                      <a:r>
                        <a:rPr lang="en-US" sz="1613">
                          <a:solidFill>
                            <a:srgbClr val="000000"/>
                          </a:solidFill>
                          <a:latin typeface="Roboto Bold"/>
                        </a:rPr>
                        <a:t>Karachi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Tando Allah Yar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2024833"/>
              </p:ext>
            </p:extLst>
          </p:nvPr>
        </p:nvGraphicFramePr>
        <p:xfrm>
          <a:off x="10747254" y="3750091"/>
          <a:ext cx="1978145" cy="653479"/>
        </p:xfrm>
        <a:graphic>
          <a:graphicData uri="http://schemas.openxmlformats.org/drawingml/2006/table">
            <a:tbl>
              <a:tblPr/>
              <a:tblGrid>
                <a:gridCol w="1978145">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000000"/>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6"/>
          <p:cNvGraphicFramePr>
            <a:graphicFrameLocks noGrp="1"/>
          </p:cNvGraphicFramePr>
          <p:nvPr>
            <p:extLst>
              <p:ext uri="{D42A27DB-BD31-4B8C-83A1-F6EECF244321}">
                <p14:modId xmlns:p14="http://schemas.microsoft.com/office/powerpoint/2010/main" val="2708910740"/>
              </p:ext>
            </p:extLst>
          </p:nvPr>
        </p:nvGraphicFramePr>
        <p:xfrm>
          <a:off x="10747255" y="4917540"/>
          <a:ext cx="1978144" cy="653479"/>
        </p:xfrm>
        <a:graphic>
          <a:graphicData uri="http://schemas.openxmlformats.org/drawingml/2006/table">
            <a:tbl>
              <a:tblPr/>
              <a:tblGrid>
                <a:gridCol w="1978144">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000000"/>
                          </a:solidFill>
                          <a:latin typeface="Roboto Bold"/>
                        </a:rPr>
                        <a:t>Karachi</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nvGraphicFramePr>
        <p:xfrm>
          <a:off x="10747255" y="6084989"/>
          <a:ext cx="3906572" cy="653479"/>
        </p:xfrm>
        <a:graphic>
          <a:graphicData uri="http://schemas.openxmlformats.org/drawingml/2006/table">
            <a:tbl>
              <a:tblPr/>
              <a:tblGrid>
                <a:gridCol w="1953286">
                  <a:extLst>
                    <a:ext uri="{9D8B030D-6E8A-4147-A177-3AD203B41FA5}">
                      <a16:colId xmlns:a16="http://schemas.microsoft.com/office/drawing/2014/main" val="20000"/>
                    </a:ext>
                  </a:extLst>
                </a:gridCol>
                <a:gridCol w="1953286">
                  <a:extLst>
                    <a:ext uri="{9D8B030D-6E8A-4147-A177-3AD203B41FA5}">
                      <a16:colId xmlns:a16="http://schemas.microsoft.com/office/drawing/2014/main" val="20001"/>
                    </a:ext>
                  </a:extLst>
                </a:gridCol>
              </a:tblGrid>
              <a:tr h="563210">
                <a:tc>
                  <a:txBody>
                    <a:bodyPr/>
                    <a:lstStyle/>
                    <a:p>
                      <a:pPr algn="ctr">
                        <a:lnSpc>
                          <a:spcPts val="2258"/>
                        </a:lnSpc>
                        <a:defRPr/>
                      </a:pPr>
                      <a:r>
                        <a:rPr lang="en-US" sz="1613">
                          <a:solidFill>
                            <a:srgbClr val="000000"/>
                          </a:solidFill>
                          <a:latin typeface="Roboto Bold"/>
                        </a:rPr>
                        <a:t>Karachi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58"/>
                        </a:lnSpc>
                        <a:defRPr/>
                      </a:pPr>
                      <a:r>
                        <a:rPr lang="en-US" sz="1613">
                          <a:solidFill>
                            <a:srgbClr val="000000"/>
                          </a:solidFill>
                          <a:latin typeface="Roboto Bold"/>
                        </a:rPr>
                        <a:t>Khuzdar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2192361672"/>
              </p:ext>
            </p:extLst>
          </p:nvPr>
        </p:nvGraphicFramePr>
        <p:xfrm>
          <a:off x="10747254" y="7252437"/>
          <a:ext cx="1978145" cy="653479"/>
        </p:xfrm>
        <a:graphic>
          <a:graphicData uri="http://schemas.openxmlformats.org/drawingml/2006/table">
            <a:tbl>
              <a:tblPr/>
              <a:tblGrid>
                <a:gridCol w="1978145">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a:solidFill>
                            <a:srgbClr val="000000"/>
                          </a:solidFill>
                          <a:latin typeface="Roboto Bold"/>
                        </a:rPr>
                        <a:t>Hyderabad</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extLst>
              <p:ext uri="{D42A27DB-BD31-4B8C-83A1-F6EECF244321}">
                <p14:modId xmlns:p14="http://schemas.microsoft.com/office/powerpoint/2010/main" val="1263110376"/>
              </p:ext>
            </p:extLst>
          </p:nvPr>
        </p:nvGraphicFramePr>
        <p:xfrm>
          <a:off x="10747254" y="8419886"/>
          <a:ext cx="1978145" cy="653479"/>
        </p:xfrm>
        <a:graphic>
          <a:graphicData uri="http://schemas.openxmlformats.org/drawingml/2006/table">
            <a:tbl>
              <a:tblPr/>
              <a:tblGrid>
                <a:gridCol w="1978145">
                  <a:extLst>
                    <a:ext uri="{9D8B030D-6E8A-4147-A177-3AD203B41FA5}">
                      <a16:colId xmlns:a16="http://schemas.microsoft.com/office/drawing/2014/main" val="20000"/>
                    </a:ext>
                  </a:extLst>
                </a:gridCol>
              </a:tblGrid>
              <a:tr h="563210">
                <a:tc>
                  <a:txBody>
                    <a:bodyPr/>
                    <a:lstStyle/>
                    <a:p>
                      <a:pPr algn="ctr">
                        <a:lnSpc>
                          <a:spcPts val="2258"/>
                        </a:lnSpc>
                        <a:defRPr/>
                      </a:pPr>
                      <a:r>
                        <a:rPr lang="en-US" sz="1613" dirty="0" err="1">
                          <a:solidFill>
                            <a:srgbClr val="000000"/>
                          </a:solidFill>
                          <a:latin typeface="Roboto Bold"/>
                        </a:rPr>
                        <a:t>Lasbela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AutoShape 10"/>
          <p:cNvSpPr/>
          <p:nvPr/>
        </p:nvSpPr>
        <p:spPr>
          <a:xfrm flipV="1">
            <a:off x="9744320" y="1805719"/>
            <a:ext cx="1002936" cy="1140964"/>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1" name="AutoShape 11"/>
          <p:cNvSpPr/>
          <p:nvPr/>
        </p:nvSpPr>
        <p:spPr>
          <a:xfrm flipV="1">
            <a:off x="9754693" y="2971104"/>
            <a:ext cx="992562" cy="781299"/>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2" name="AutoShape 12"/>
          <p:cNvSpPr/>
          <p:nvPr/>
        </p:nvSpPr>
        <p:spPr>
          <a:xfrm flipV="1">
            <a:off x="9736662" y="4138553"/>
            <a:ext cx="1010593" cy="41957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3" name="AutoShape 13"/>
          <p:cNvSpPr/>
          <p:nvPr/>
        </p:nvSpPr>
        <p:spPr>
          <a:xfrm flipV="1">
            <a:off x="9747036" y="5306002"/>
            <a:ext cx="1000219" cy="1032"/>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4" name="AutoShape 14"/>
          <p:cNvSpPr/>
          <p:nvPr/>
        </p:nvSpPr>
        <p:spPr>
          <a:xfrm>
            <a:off x="9747036" y="6017164"/>
            <a:ext cx="1000219" cy="456286"/>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5" name="AutoShape 15"/>
          <p:cNvSpPr/>
          <p:nvPr/>
        </p:nvSpPr>
        <p:spPr>
          <a:xfrm>
            <a:off x="9757410" y="6709264"/>
            <a:ext cx="989846" cy="931636"/>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6" name="AutoShape 16"/>
          <p:cNvSpPr/>
          <p:nvPr/>
        </p:nvSpPr>
        <p:spPr>
          <a:xfrm>
            <a:off x="9767783" y="7458174"/>
            <a:ext cx="979472" cy="1350174"/>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7" name="Freeform 17"/>
          <p:cNvSpPr/>
          <p:nvPr/>
        </p:nvSpPr>
        <p:spPr>
          <a:xfrm>
            <a:off x="1512569" y="3008173"/>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10716254" y="-3353268"/>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11089732" y="-2849501"/>
            <a:ext cx="17087929" cy="17087929"/>
          </a:xfrm>
          <a:custGeom>
            <a:avLst/>
            <a:gdLst/>
            <a:ahLst/>
            <a:cxnLst/>
            <a:rect l="l" t="t" r="r" b="b"/>
            <a:pathLst>
              <a:path w="17087929" h="17087929">
                <a:moveTo>
                  <a:pt x="0" y="0"/>
                </a:moveTo>
                <a:lnTo>
                  <a:pt x="17087929" y="0"/>
                </a:lnTo>
                <a:lnTo>
                  <a:pt x="17087929" y="17087929"/>
                </a:lnTo>
                <a:lnTo>
                  <a:pt x="0" y="17087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20"/>
          <p:cNvSpPr txBox="1"/>
          <p:nvPr/>
        </p:nvSpPr>
        <p:spPr>
          <a:xfrm>
            <a:off x="1195480" y="4469865"/>
            <a:ext cx="3865190" cy="5292725"/>
          </a:xfrm>
          <a:prstGeom prst="rect">
            <a:avLst/>
          </a:prstGeom>
        </p:spPr>
        <p:txBody>
          <a:bodyPr lIns="0" tIns="0" rIns="0" bIns="0" rtlCol="0" anchor="t">
            <a:spAutoFit/>
          </a:bodyPr>
          <a:lstStyle/>
          <a:p>
            <a:pPr marL="431801" lvl="1" indent="-215900">
              <a:lnSpc>
                <a:spcPts val="2800"/>
              </a:lnSpc>
              <a:buFont typeface="Arial"/>
              <a:buChar char="•"/>
            </a:pPr>
            <a:r>
              <a:rPr lang="en-US" sz="2000" spc="102">
                <a:solidFill>
                  <a:srgbClr val="FEFEFE"/>
                </a:solidFill>
                <a:latin typeface="Roboto"/>
              </a:rPr>
              <a:t>A combination of </a:t>
            </a:r>
            <a:r>
              <a:rPr lang="en-US" sz="2000" spc="102">
                <a:solidFill>
                  <a:srgbClr val="FEFEFE"/>
                </a:solidFill>
                <a:latin typeface="Roboto Bold"/>
              </a:rPr>
              <a:t>Graph</a:t>
            </a:r>
            <a:r>
              <a:rPr lang="en-US" sz="2000" spc="102">
                <a:solidFill>
                  <a:srgbClr val="FEFEFE"/>
                </a:solidFill>
                <a:latin typeface="Roboto"/>
              </a:rPr>
              <a:t> and </a:t>
            </a:r>
            <a:r>
              <a:rPr lang="en-US" sz="2000" spc="102">
                <a:solidFill>
                  <a:srgbClr val="FEFEFE"/>
                </a:solidFill>
                <a:latin typeface="Roboto Bold"/>
              </a:rPr>
              <a:t>array</a:t>
            </a:r>
            <a:r>
              <a:rPr lang="en-US" sz="2000" spc="102">
                <a:solidFill>
                  <a:srgbClr val="FEFEFE"/>
                </a:solidFill>
                <a:latin typeface="Roboto"/>
              </a:rPr>
              <a:t> data structures is used throughout.</a:t>
            </a:r>
          </a:p>
          <a:p>
            <a:pPr>
              <a:lnSpc>
                <a:spcPts val="2800"/>
              </a:lnSpc>
            </a:pPr>
            <a:endParaRPr lang="en-US" sz="2000" spc="102">
              <a:solidFill>
                <a:srgbClr val="FEFEFE"/>
              </a:solidFill>
              <a:latin typeface="Roboto"/>
            </a:endParaRPr>
          </a:p>
          <a:p>
            <a:pPr marL="431801" lvl="1" indent="-215900">
              <a:lnSpc>
                <a:spcPts val="2800"/>
              </a:lnSpc>
              <a:buFont typeface="Arial"/>
              <a:buChar char="•"/>
            </a:pPr>
            <a:r>
              <a:rPr lang="en-US" sz="2000" spc="102">
                <a:solidFill>
                  <a:srgbClr val="FEFEFE"/>
                </a:solidFill>
                <a:latin typeface="Roboto"/>
              </a:rPr>
              <a:t>Using a linked list otherwise, for adjacent vertices, would give us a </a:t>
            </a:r>
            <a:r>
              <a:rPr lang="en-US" sz="2000" spc="102">
                <a:solidFill>
                  <a:srgbClr val="FEFEFE"/>
                </a:solidFill>
                <a:latin typeface="Roboto Bold"/>
              </a:rPr>
              <a:t>higher time complexity</a:t>
            </a:r>
            <a:r>
              <a:rPr lang="en-US" sz="2000" spc="102">
                <a:solidFill>
                  <a:srgbClr val="FEFEFE"/>
                </a:solidFill>
                <a:latin typeface="Roboto"/>
              </a:rPr>
              <a:t> for traversal.</a:t>
            </a:r>
          </a:p>
          <a:p>
            <a:pPr>
              <a:lnSpc>
                <a:spcPts val="2800"/>
              </a:lnSpc>
            </a:pPr>
            <a:endParaRPr lang="en-US" sz="2000" spc="102">
              <a:solidFill>
                <a:srgbClr val="FEFEFE"/>
              </a:solidFill>
              <a:latin typeface="Roboto"/>
            </a:endParaRPr>
          </a:p>
          <a:p>
            <a:pPr marL="431801" lvl="1" indent="-215900">
              <a:lnSpc>
                <a:spcPts val="2800"/>
              </a:lnSpc>
              <a:buFont typeface="Arial"/>
              <a:buChar char="•"/>
            </a:pPr>
            <a:r>
              <a:rPr lang="en-US" sz="2000" spc="102">
                <a:solidFill>
                  <a:srgbClr val="FEFEFE"/>
                </a:solidFill>
                <a:latin typeface="Roboto"/>
              </a:rPr>
              <a:t>It is a </a:t>
            </a:r>
            <a:r>
              <a:rPr lang="en-US" sz="2000" spc="102">
                <a:solidFill>
                  <a:srgbClr val="FEFEFE"/>
                </a:solidFill>
                <a:latin typeface="Roboto Bold"/>
              </a:rPr>
              <a:t>highly repetitive</a:t>
            </a:r>
            <a:r>
              <a:rPr lang="en-US" sz="2000" spc="102">
                <a:solidFill>
                  <a:srgbClr val="FEFEFE"/>
                </a:solidFill>
                <a:latin typeface="Roboto"/>
              </a:rPr>
              <a:t> task in Dijkstra’s Algorithm, which must be taken into consideration.</a:t>
            </a:r>
          </a:p>
          <a:p>
            <a:pPr>
              <a:lnSpc>
                <a:spcPts val="2800"/>
              </a:lnSpc>
            </a:pPr>
            <a:endParaRPr lang="en-US" sz="2000" spc="102">
              <a:solidFill>
                <a:srgbClr val="FEFEFE"/>
              </a:solidFill>
              <a:latin typeface="Roboto"/>
            </a:endParaRPr>
          </a:p>
        </p:txBody>
      </p:sp>
      <p:sp>
        <p:nvSpPr>
          <p:cNvPr id="21" name="TextBox 21"/>
          <p:cNvSpPr txBox="1"/>
          <p:nvPr/>
        </p:nvSpPr>
        <p:spPr>
          <a:xfrm>
            <a:off x="516353" y="1756431"/>
            <a:ext cx="4143130" cy="771525"/>
          </a:xfrm>
          <a:prstGeom prst="rect">
            <a:avLst/>
          </a:prstGeom>
        </p:spPr>
        <p:txBody>
          <a:bodyPr lIns="0" tIns="0" rIns="0" bIns="0" rtlCol="0" anchor="t">
            <a:spAutoFit/>
          </a:bodyPr>
          <a:lstStyle/>
          <a:p>
            <a:pPr algn="ctr">
              <a:lnSpc>
                <a:spcPts val="6000"/>
              </a:lnSpc>
            </a:pPr>
            <a:r>
              <a:rPr lang="en-US" sz="5000">
                <a:solidFill>
                  <a:srgbClr val="FFFFFF"/>
                </a:solidFill>
                <a:latin typeface="Roboto Bold"/>
              </a:rPr>
              <a:t>Graph</a:t>
            </a:r>
          </a:p>
        </p:txBody>
      </p:sp>
      <p:sp>
        <p:nvSpPr>
          <p:cNvPr id="22" name="TextBox 22"/>
          <p:cNvSpPr txBox="1"/>
          <p:nvPr/>
        </p:nvSpPr>
        <p:spPr>
          <a:xfrm>
            <a:off x="2146748" y="3561903"/>
            <a:ext cx="2031690" cy="371475"/>
          </a:xfrm>
          <a:prstGeom prst="rect">
            <a:avLst/>
          </a:prstGeom>
        </p:spPr>
        <p:txBody>
          <a:bodyPr lIns="0" tIns="0" rIns="0" bIns="0" rtlCol="0" anchor="t">
            <a:spAutoFit/>
          </a:bodyPr>
          <a:lstStyle/>
          <a:p>
            <a:pPr>
              <a:lnSpc>
                <a:spcPts val="2880"/>
              </a:lnSpc>
            </a:pPr>
            <a:r>
              <a:rPr lang="en-US" sz="2400">
                <a:solidFill>
                  <a:srgbClr val="FFFFFF"/>
                </a:solidFill>
                <a:latin typeface="Roboto Bold"/>
              </a:rPr>
              <a:t>Combination</a:t>
            </a:r>
          </a:p>
        </p:txBody>
      </p:sp>
      <p:sp>
        <p:nvSpPr>
          <p:cNvPr id="23" name="Freeform 23"/>
          <p:cNvSpPr/>
          <p:nvPr/>
        </p:nvSpPr>
        <p:spPr>
          <a:xfrm>
            <a:off x="1195480" y="3433002"/>
            <a:ext cx="634179" cy="634179"/>
          </a:xfrm>
          <a:custGeom>
            <a:avLst/>
            <a:gdLst/>
            <a:ahLst/>
            <a:cxnLst/>
            <a:rect l="l" t="t" r="r" b="b"/>
            <a:pathLst>
              <a:path w="634179" h="634179">
                <a:moveTo>
                  <a:pt x="0" y="0"/>
                </a:moveTo>
                <a:lnTo>
                  <a:pt x="634179" y="0"/>
                </a:lnTo>
                <a:lnTo>
                  <a:pt x="634179" y="634179"/>
                </a:lnTo>
                <a:lnTo>
                  <a:pt x="0" y="6341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2192</Words>
  <Application>Microsoft Office PowerPoint</Application>
  <PresentationFormat>Custom</PresentationFormat>
  <Paragraphs>422</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Roboto Bold</vt:lpstr>
      <vt:lpstr>TT Hoves Bold</vt:lpstr>
      <vt:lpstr>Helios</vt:lpstr>
      <vt:lpstr>Helios Bold</vt:lpstr>
      <vt:lpstr>Roboto</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Dijkstra The Explorer</dc:title>
  <cp:lastModifiedBy>s m sharjeel</cp:lastModifiedBy>
  <cp:revision>5</cp:revision>
  <dcterms:created xsi:type="dcterms:W3CDTF">2006-08-16T00:00:00Z</dcterms:created>
  <dcterms:modified xsi:type="dcterms:W3CDTF">2023-12-10T12:54:05Z</dcterms:modified>
  <dc:identifier>DAF1GDbUKw4</dc:identifier>
</cp:coreProperties>
</file>